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57" r:id="rId4"/>
    <p:sldId id="258" r:id="rId5"/>
    <p:sldId id="259" r:id="rId6"/>
    <p:sldId id="260" r:id="rId7"/>
    <p:sldId id="320" r:id="rId8"/>
    <p:sldId id="321" r:id="rId9"/>
    <p:sldId id="299" r:id="rId10"/>
    <p:sldId id="302" r:id="rId11"/>
    <p:sldId id="287" r:id="rId12"/>
    <p:sldId id="288" r:id="rId13"/>
    <p:sldId id="289" r:id="rId14"/>
    <p:sldId id="262" r:id="rId15"/>
    <p:sldId id="290" r:id="rId16"/>
    <p:sldId id="291" r:id="rId17"/>
    <p:sldId id="294" r:id="rId18"/>
    <p:sldId id="295" r:id="rId19"/>
    <p:sldId id="303" r:id="rId20"/>
    <p:sldId id="304" r:id="rId21"/>
    <p:sldId id="305" r:id="rId22"/>
    <p:sldId id="306" r:id="rId23"/>
    <p:sldId id="307" r:id="rId24"/>
    <p:sldId id="322" r:id="rId25"/>
    <p:sldId id="323" r:id="rId26"/>
    <p:sldId id="324" r:id="rId27"/>
    <p:sldId id="308" r:id="rId28"/>
    <p:sldId id="309" r:id="rId29"/>
    <p:sldId id="310" r:id="rId30"/>
    <p:sldId id="311" r:id="rId31"/>
    <p:sldId id="296" r:id="rId32"/>
    <p:sldId id="297" r:id="rId33"/>
    <p:sldId id="298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4642"/>
    <a:srgbClr val="FFFF00"/>
    <a:srgbClr val="FE8637"/>
    <a:srgbClr val="FFE636"/>
    <a:srgbClr val="92D050"/>
    <a:srgbClr val="C9A46D"/>
    <a:srgbClr val="00B050"/>
    <a:srgbClr val="0070C0"/>
    <a:srgbClr val="C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642" y="-2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91FE068-CFAC-45EF-A801-8D0ACCF6D5A9}" type="datetimeFigureOut">
              <a:rPr lang="en-US" smtClean="0"/>
              <a:pPr/>
              <a:t>12/13/2010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4013A03-672C-4672-851B-F76065DF2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FASILITAS PRODUKSI DAN EDUKASI BATIK MANGROVE DI SURABAYA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6172200" cy="1371600"/>
          </a:xfrm>
        </p:spPr>
        <p:txBody>
          <a:bodyPr/>
          <a:lstStyle/>
          <a:p>
            <a:pPr algn="r"/>
            <a:r>
              <a:rPr lang="en-US" dirty="0" smtClean="0"/>
              <a:t>Helen </a:t>
            </a:r>
            <a:r>
              <a:rPr lang="en-US" dirty="0" err="1" smtClean="0"/>
              <a:t>Listiani</a:t>
            </a:r>
            <a:r>
              <a:rPr lang="en-US" dirty="0" smtClean="0"/>
              <a:t> P.</a:t>
            </a:r>
          </a:p>
          <a:p>
            <a:pPr algn="r"/>
            <a:r>
              <a:rPr lang="en-US" dirty="0" smtClean="0"/>
              <a:t>22406022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Sirkulasi</a:t>
            </a:r>
            <a:r>
              <a:rPr kumimoji="0" lang="en-US" sz="36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</a:t>
            </a:r>
            <a:r>
              <a:rPr kumimoji="0" lang="en-US" sz="36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dalam</a:t>
            </a:r>
            <a:r>
              <a:rPr kumimoji="0" lang="en-US" sz="36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site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926068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Pemisahan</a:t>
            </a:r>
            <a:r>
              <a:rPr lang="en-US" dirty="0" smtClean="0"/>
              <a:t> </a:t>
            </a:r>
            <a:r>
              <a:rPr lang="en-US" dirty="0" err="1" smtClean="0"/>
              <a:t>jalur</a:t>
            </a:r>
            <a:r>
              <a:rPr lang="en-US" dirty="0" smtClean="0"/>
              <a:t> entrance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parkir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TIDAK </a:t>
            </a:r>
            <a:r>
              <a:rPr lang="en-US" b="1" i="1" dirty="0" smtClean="0">
                <a:solidFill>
                  <a:srgbClr val="FF0000"/>
                </a:solidFill>
                <a:sym typeface="Wingdings" pitchFamily="2" charset="2"/>
              </a:rPr>
              <a:t>CROSSING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28600" y="1447800"/>
            <a:ext cx="4114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800600"/>
            <a:ext cx="274701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447800"/>
            <a:ext cx="3733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800600"/>
            <a:ext cx="243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600" y="6324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Jalur</a:t>
            </a:r>
            <a:r>
              <a:rPr lang="en-US" dirty="0" smtClean="0"/>
              <a:t> </a:t>
            </a:r>
            <a:r>
              <a:rPr lang="en-US" dirty="0" err="1" smtClean="0"/>
              <a:t>kendaraan</a:t>
            </a:r>
            <a:r>
              <a:rPr lang="en-US" dirty="0" smtClean="0"/>
              <a:t> </a:t>
            </a:r>
            <a:r>
              <a:rPr lang="en-US" dirty="0" err="1" smtClean="0"/>
              <a:t>bermotor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626006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Jalur</a:t>
            </a:r>
            <a:r>
              <a:rPr lang="en-US" dirty="0" smtClean="0"/>
              <a:t> </a:t>
            </a:r>
            <a:r>
              <a:rPr lang="en-US" dirty="0" err="1" smtClean="0"/>
              <a:t>pejalan</a:t>
            </a:r>
            <a:r>
              <a:rPr lang="en-US" dirty="0" smtClean="0"/>
              <a:t> kaki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4572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Aktivitas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849868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Aktivitas</a:t>
            </a:r>
            <a:r>
              <a:rPr lang="en-US" dirty="0" smtClean="0"/>
              <a:t>  </a:t>
            </a:r>
            <a:r>
              <a:rPr lang="en-US" dirty="0" smtClean="0">
                <a:sym typeface="Wingdings" pitchFamily="2" charset="2"/>
              </a:rPr>
              <a:t> 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SISTEM PAMERAN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19200"/>
            <a:ext cx="2743200" cy="136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800" y="2743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PRODUKSI</a:t>
            </a:r>
            <a:endParaRPr lang="en-US" b="1" dirty="0">
              <a:solidFill>
                <a:srgbClr val="FE8637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09600" y="3200400"/>
            <a:ext cx="728598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76400" y="5257800"/>
            <a:ext cx="5334000" cy="1284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F44642"/>
                </a:solidFill>
              </a:rPr>
              <a:t>Pembatasan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jumlah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pengunjung</a:t>
            </a:r>
            <a:endParaRPr lang="en-US" dirty="0" smtClean="0">
              <a:solidFill>
                <a:srgbClr val="F4464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F44642"/>
                </a:solidFill>
              </a:rPr>
              <a:t>Dinding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gerak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keamanan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malam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hari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pameran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siang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hari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838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EDUKASI</a:t>
            </a:r>
            <a:endParaRPr lang="en-US" b="1" dirty="0">
              <a:solidFill>
                <a:srgbClr val="FE8637"/>
              </a:solidFill>
            </a:endParaRPr>
          </a:p>
        </p:txBody>
      </p:sp>
      <p:pic>
        <p:nvPicPr>
          <p:cNvPr id="6" name="Picture 5" descr="D:\TA\eval akhir\pic\perspektif\int\OK\GALERI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81000" y="1371600"/>
            <a:ext cx="3352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TA\eval akhir\pic\perspektif\ekst\ok\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524000"/>
            <a:ext cx="2948940" cy="131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 cstate="print"/>
          <a:srcRect l="11776" t="19592" r="6970" b="14286"/>
          <a:stretch>
            <a:fillRect/>
          </a:stretch>
        </p:blipFill>
        <p:spPr bwMode="auto">
          <a:xfrm>
            <a:off x="4114800" y="1295400"/>
            <a:ext cx="2381250" cy="188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52600" y="58674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Dinding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gerak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tidak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perlu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ruang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serba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guna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jika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ada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pelatihan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dalam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jumlah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besar</a:t>
            </a:r>
            <a:endParaRPr lang="en-US" dirty="0">
              <a:solidFill>
                <a:srgbClr val="F4464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2895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Pameran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i="1" dirty="0" smtClean="0">
                <a:solidFill>
                  <a:srgbClr val="F44642"/>
                </a:solidFill>
                <a:sym typeface="Wingdings" pitchFamily="2" charset="2"/>
              </a:rPr>
              <a:t>observation deck</a:t>
            </a:r>
            <a:endParaRPr lang="en-US" i="1" dirty="0">
              <a:solidFill>
                <a:srgbClr val="F44642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1828800" y="3733800"/>
            <a:ext cx="5486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43000" y="3200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Pameran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olidFill>
                  <a:srgbClr val="F44642"/>
                </a:solidFill>
                <a:sym typeface="Wingdings" pitchFamily="2" charset="2"/>
              </a:rPr>
              <a:t>galeri</a:t>
            </a:r>
            <a:endParaRPr lang="en-US" dirty="0">
              <a:solidFill>
                <a:srgbClr val="F4464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-4572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Aktivitas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TA\eval akhir\pic\perspektif\int\OK\info center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57200" y="990600"/>
            <a:ext cx="3938202" cy="166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:\TA\eval akhir\pic\perspektif\ekst\ok\3 copy.jpg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495800" y="990600"/>
            <a:ext cx="3962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26670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44642"/>
                </a:solidFill>
              </a:rPr>
              <a:t>Informasi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pusat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informasi</a:t>
            </a:r>
            <a:r>
              <a:rPr lang="en-US" dirty="0" smtClean="0">
                <a:sym typeface="Wingdings" pitchFamily="2" charset="2"/>
              </a:rPr>
              <a:t> mangrove &amp; </a:t>
            </a:r>
            <a:r>
              <a:rPr lang="en-US" dirty="0" err="1" smtClean="0">
                <a:sym typeface="Wingdings" pitchFamily="2" charset="2"/>
              </a:rPr>
              <a:t>halte</a:t>
            </a:r>
            <a:r>
              <a:rPr lang="en-US" dirty="0" smtClean="0">
                <a:sym typeface="Wingdings" pitchFamily="2" charset="2"/>
              </a:rPr>
              <a:t> shuttle bus </a:t>
            </a:r>
            <a:r>
              <a:rPr lang="en-US" dirty="0" err="1" smtClean="0">
                <a:sym typeface="Wingdings" pitchFamily="2" charset="2"/>
              </a:rPr>
              <a:t>ekowisata</a:t>
            </a:r>
            <a:r>
              <a:rPr lang="en-US" dirty="0" smtClean="0">
                <a:sym typeface="Wingdings" pitchFamily="2" charset="2"/>
              </a:rPr>
              <a:t> mangrove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5168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PENGOLAHAN LIMBAH</a:t>
            </a:r>
            <a:endParaRPr lang="en-US" b="1" dirty="0">
              <a:solidFill>
                <a:srgbClr val="FE8637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 r="1017"/>
          <a:stretch>
            <a:fillRect/>
          </a:stretch>
        </p:blipFill>
        <p:spPr bwMode="auto">
          <a:xfrm>
            <a:off x="685800" y="39624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66800" y="62484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44642"/>
                </a:solidFill>
              </a:rPr>
              <a:t>Pengunjung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dapat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melihat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tapi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tidak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dapat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diakses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-4572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Aktivitas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Pengaruh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iklim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1600" y="8498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Iklim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PELETAKAN, BENTUK, TAMPILAN MASSA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/>
          <p:nvPr/>
        </p:nvPicPr>
        <p:blipFill>
          <a:blip r:embed="rId2" cstate="print"/>
          <a:srcRect t="19488" b="11417"/>
          <a:stretch>
            <a:fillRect/>
          </a:stretch>
        </p:blipFill>
        <p:spPr bwMode="auto">
          <a:xfrm>
            <a:off x="1295400" y="1905000"/>
            <a:ext cx="5867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04800" y="15240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CURAH HUJAN TINGGI</a:t>
            </a:r>
            <a:endParaRPr lang="en-US" b="1" dirty="0">
              <a:solidFill>
                <a:srgbClr val="FE863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5000" y="55626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</a:rPr>
              <a:t>Atap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perisai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dengan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sorsoran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panjang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yaitu</a:t>
            </a:r>
            <a:r>
              <a:rPr lang="en-US" dirty="0" smtClean="0">
                <a:solidFill>
                  <a:srgbClr val="FF0000"/>
                </a:solidFill>
              </a:rPr>
              <a:t> 1,5 m</a:t>
            </a:r>
          </a:p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</a:rPr>
              <a:t>Sudut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kemiringan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atap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tinggi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914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ANGIN</a:t>
            </a:r>
            <a:endParaRPr lang="en-US" b="1" dirty="0">
              <a:solidFill>
                <a:srgbClr val="FE863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2954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Diutamakan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penghawaan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alami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sesuai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konsep</a:t>
            </a:r>
            <a:r>
              <a:rPr lang="en-US" dirty="0" smtClean="0"/>
              <a:t> </a:t>
            </a:r>
            <a:r>
              <a:rPr lang="en-US" i="1" dirty="0" smtClean="0"/>
              <a:t>close to nature</a:t>
            </a:r>
            <a:endParaRPr lang="en-US" i="1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1200"/>
            <a:ext cx="358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" y="46482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Lorong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angin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berupa</a:t>
            </a:r>
            <a:r>
              <a:rPr lang="en-US" dirty="0" smtClean="0"/>
              <a:t> </a:t>
            </a:r>
            <a:r>
              <a:rPr lang="en-US" dirty="0" err="1" smtClean="0"/>
              <a:t>selasar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38600" y="2057400"/>
            <a:ext cx="4800600" cy="2350532"/>
            <a:chOff x="4191000" y="2362200"/>
            <a:chExt cx="4800600" cy="2350532"/>
          </a:xfrm>
        </p:grpSpPr>
        <p:pic>
          <p:nvPicPr>
            <p:cNvPr id="9" name="Picture 8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2362200"/>
              <a:ext cx="48006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953000" y="4343400"/>
              <a:ext cx="3886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Teras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/>
                <a:t>untuk</a:t>
              </a:r>
              <a:r>
                <a:rPr lang="en-US" dirty="0" smtClean="0"/>
                <a:t> </a:t>
              </a:r>
              <a:r>
                <a:rPr lang="en-US" dirty="0" err="1" smtClean="0"/>
                <a:t>menyaring</a:t>
              </a:r>
              <a:r>
                <a:rPr lang="en-US" dirty="0" smtClean="0"/>
                <a:t> </a:t>
              </a:r>
              <a:r>
                <a:rPr lang="en-US" dirty="0" err="1" smtClean="0"/>
                <a:t>panas</a:t>
              </a:r>
              <a:endParaRPr lang="en-US" dirty="0"/>
            </a:p>
          </p:txBody>
        </p:sp>
      </p:grpSp>
      <p:pic>
        <p:nvPicPr>
          <p:cNvPr id="12" name="Picture 11"/>
          <p:cNvPicPr/>
          <p:nvPr/>
        </p:nvPicPr>
        <p:blipFill>
          <a:blip r:embed="rId4" cstate="print"/>
          <a:srcRect b="11523"/>
          <a:stretch>
            <a:fillRect/>
          </a:stretch>
        </p:blipFill>
        <p:spPr bwMode="auto">
          <a:xfrm>
            <a:off x="4572000" y="47244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9600" y="54864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Stack effect </a:t>
            </a:r>
            <a:r>
              <a:rPr lang="en-US" dirty="0" err="1" smtClean="0"/>
              <a:t>berupa</a:t>
            </a:r>
            <a:r>
              <a:rPr lang="en-US" dirty="0" smtClean="0"/>
              <a:t> </a:t>
            </a:r>
            <a:r>
              <a:rPr lang="en-US" dirty="0" err="1" smtClean="0"/>
              <a:t>kisi</a:t>
            </a:r>
            <a:r>
              <a:rPr lang="en-US" dirty="0" smtClean="0"/>
              <a:t> – </a:t>
            </a:r>
            <a:r>
              <a:rPr lang="en-US" dirty="0" err="1" smtClean="0"/>
              <a:t>kisi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atap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terlalu</a:t>
            </a:r>
            <a:r>
              <a:rPr lang="en-US" dirty="0" smtClean="0"/>
              <a:t> </a:t>
            </a:r>
            <a:r>
              <a:rPr lang="en-US" dirty="0" err="1" smtClean="0"/>
              <a:t>lebar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Pengaruh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iklim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914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MATAHARI</a:t>
            </a:r>
            <a:endParaRPr lang="en-US" b="1" dirty="0">
              <a:solidFill>
                <a:srgbClr val="FE8637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3400" y="1524000"/>
            <a:ext cx="396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724400" y="1524000"/>
            <a:ext cx="388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57912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21 </a:t>
            </a:r>
            <a:r>
              <a:rPr lang="en-US" dirty="0" err="1" smtClean="0">
                <a:solidFill>
                  <a:srgbClr val="FF0000"/>
                </a:solidFill>
              </a:rPr>
              <a:t>Juli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bermasalah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pada</a:t>
            </a:r>
            <a:r>
              <a:rPr lang="en-US" dirty="0" smtClean="0">
                <a:sym typeface="Wingdings" pitchFamily="2" charset="2"/>
              </a:rPr>
              <a:t> area </a:t>
            </a:r>
            <a:r>
              <a:rPr lang="en-US" dirty="0" err="1" smtClean="0">
                <a:sym typeface="Wingdings" pitchFamily="2" charset="2"/>
              </a:rPr>
              <a:t>barat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massa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produksi</a:t>
            </a:r>
            <a:r>
              <a:rPr lang="en-US" dirty="0" smtClean="0">
                <a:sym typeface="Wingdings" pitchFamily="2" charset="2"/>
              </a:rPr>
              <a:t> (</a:t>
            </a:r>
            <a:r>
              <a:rPr lang="en-US" dirty="0" err="1" smtClean="0">
                <a:sym typeface="Wingdings" pitchFamily="2" charset="2"/>
              </a:rPr>
              <a:t>solusi</a:t>
            </a:r>
            <a:r>
              <a:rPr lang="en-US" dirty="0" smtClean="0">
                <a:sym typeface="Wingdings" pitchFamily="2" charset="2"/>
              </a:rPr>
              <a:t> : </a:t>
            </a:r>
            <a:r>
              <a:rPr lang="en-US" dirty="0" err="1" smtClean="0">
                <a:sym typeface="Wingdings" pitchFamily="2" charset="2"/>
              </a:rPr>
              <a:t>peletakan</a:t>
            </a:r>
            <a:r>
              <a:rPr lang="en-US" dirty="0" smtClean="0">
                <a:sym typeface="Wingdings" pitchFamily="2" charset="2"/>
              </a:rPr>
              <a:t> area </a:t>
            </a:r>
            <a:r>
              <a:rPr lang="en-US" dirty="0" err="1" smtClean="0">
                <a:sym typeface="Wingdings" pitchFamily="2" charset="2"/>
              </a:rPr>
              <a:t>sirkulasi</a:t>
            </a:r>
            <a:r>
              <a:rPr lang="en-US" dirty="0" smtClean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57912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22 </a:t>
            </a:r>
            <a:r>
              <a:rPr lang="en-US" dirty="0" err="1" smtClean="0">
                <a:solidFill>
                  <a:srgbClr val="FF0000"/>
                </a:solidFill>
              </a:rPr>
              <a:t>Desember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hanya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sedikit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panas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silau</a:t>
            </a:r>
            <a:r>
              <a:rPr lang="en-US" dirty="0" smtClean="0">
                <a:sym typeface="Wingdings" pitchFamily="2" charset="2"/>
              </a:rPr>
              <a:t>  </a:t>
            </a:r>
            <a:r>
              <a:rPr lang="en-US" dirty="0" err="1" smtClean="0">
                <a:sym typeface="Wingdings" pitchFamily="2" charset="2"/>
              </a:rPr>
              <a:t>tidak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mengganggu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Pengaruh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iklim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Lansekap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8382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Ruang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luar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sebagai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pengikat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antar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massa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5334000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Space </a:t>
            </a:r>
            <a:r>
              <a:rPr lang="en-US" dirty="0" err="1" smtClean="0"/>
              <a:t>pengikat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ruang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interaksi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pusat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orientasi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serta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didukung</a:t>
            </a:r>
            <a:r>
              <a:rPr lang="en-US" dirty="0" smtClean="0">
                <a:solidFill>
                  <a:srgbClr val="FF0000"/>
                </a:solidFill>
              </a:rPr>
              <a:t> area </a:t>
            </a:r>
            <a:r>
              <a:rPr lang="en-US" dirty="0" err="1" smtClean="0">
                <a:solidFill>
                  <a:srgbClr val="FF0000"/>
                </a:solidFill>
              </a:rPr>
              <a:t>pameran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mbatik</a:t>
            </a:r>
            <a:r>
              <a:rPr lang="en-US" i="1" dirty="0" smtClean="0">
                <a:solidFill>
                  <a:srgbClr val="FF0000"/>
                </a:solidFill>
              </a:rPr>
              <a:t> outdoor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vegetasi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kolam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dan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observation deck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57912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Penataan</a:t>
            </a:r>
            <a:r>
              <a:rPr lang="en-US" dirty="0" smtClean="0"/>
              <a:t> </a:t>
            </a:r>
            <a:r>
              <a:rPr lang="en-US" dirty="0" err="1" smtClean="0"/>
              <a:t>lansekap</a:t>
            </a:r>
            <a:r>
              <a:rPr lang="en-US" dirty="0" smtClean="0"/>
              <a:t> </a:t>
            </a:r>
            <a:r>
              <a:rPr lang="en-US" dirty="0" err="1" smtClean="0"/>
              <a:t>menyesuaikan</a:t>
            </a:r>
            <a:r>
              <a:rPr lang="en-US" dirty="0" smtClean="0"/>
              <a:t> </a:t>
            </a:r>
            <a:r>
              <a:rPr lang="en-US" dirty="0" err="1" smtClean="0"/>
              <a:t>bentukan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motif </a:t>
            </a:r>
            <a:r>
              <a:rPr lang="en-US" dirty="0" err="1" smtClean="0">
                <a:solidFill>
                  <a:srgbClr val="FF0000"/>
                </a:solidFill>
              </a:rPr>
              <a:t>organik</a:t>
            </a:r>
            <a:r>
              <a:rPr lang="en-US" dirty="0" smtClean="0">
                <a:solidFill>
                  <a:srgbClr val="FF0000"/>
                </a:solidFill>
              </a:rPr>
              <a:t> batik mangrove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D:\TA\eval akhir\pic\perspektif\ekst\ok\17.jpg"/>
          <p:cNvPicPr/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648200" y="3505200"/>
            <a:ext cx="3962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3" cstate="print">
            <a:lum bright="10000"/>
          </a:blip>
          <a:srcRect l="5824" r="6250"/>
          <a:stretch>
            <a:fillRect/>
          </a:stretch>
        </p:blipFill>
        <p:spPr bwMode="auto">
          <a:xfrm>
            <a:off x="4648200" y="1447800"/>
            <a:ext cx="396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457200" y="1219200"/>
            <a:ext cx="3962400" cy="3657600"/>
            <a:chOff x="457200" y="1447800"/>
            <a:chExt cx="3962400" cy="3657600"/>
          </a:xfrm>
        </p:grpSpPr>
        <p:pic>
          <p:nvPicPr>
            <p:cNvPr id="9" name="Picture 8"/>
            <p:cNvPicPr/>
            <p:nvPr/>
          </p:nvPicPr>
          <p:blipFill>
            <a:blip r:embed="rId4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457200" y="1447800"/>
              <a:ext cx="39624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10"/>
            <p:cNvSpPr/>
            <p:nvPr/>
          </p:nvSpPr>
          <p:spPr>
            <a:xfrm>
              <a:off x="2590800" y="2667000"/>
              <a:ext cx="304800" cy="3048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057400" y="2667000"/>
              <a:ext cx="304800" cy="3048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0" y="3352800"/>
              <a:ext cx="304800" cy="3048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057400" y="3124200"/>
              <a:ext cx="457200" cy="3810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4953000"/>
            <a:ext cx="25749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Suasana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7620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Potensi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suasana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hutan</a:t>
            </a:r>
            <a:r>
              <a:rPr lang="en-US" b="1" dirty="0" smtClean="0">
                <a:solidFill>
                  <a:srgbClr val="FF0000"/>
                </a:solidFill>
              </a:rPr>
              <a:t> mangrove </a:t>
            </a:r>
            <a:r>
              <a:rPr lang="en-US" dirty="0" err="1" smtClean="0"/>
              <a:t>diangkat</a:t>
            </a:r>
            <a:r>
              <a:rPr lang="en-US" dirty="0" smtClean="0"/>
              <a:t> </a:t>
            </a:r>
            <a:r>
              <a:rPr lang="en-US" dirty="0" err="1" smtClean="0"/>
              <a:t>kembali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interior </a:t>
            </a:r>
            <a:r>
              <a:rPr lang="en-US" dirty="0" err="1" smtClean="0"/>
              <a:t>massa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1353741"/>
            <a:ext cx="4648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/>
              <a:t>Suasana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dari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hutan</a:t>
            </a:r>
            <a:r>
              <a:rPr lang="en-US" sz="1600" i="1" dirty="0" smtClean="0"/>
              <a:t> mangrove yang </a:t>
            </a:r>
            <a:r>
              <a:rPr lang="en-US" sz="1600" i="1" dirty="0" err="1" smtClean="0"/>
              <a:t>ingin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dimunculkan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adalah</a:t>
            </a:r>
            <a:r>
              <a:rPr lang="en-US" sz="1600" i="1" dirty="0" smtClean="0"/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bentukan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batang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dan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akar</a:t>
            </a:r>
            <a:r>
              <a:rPr lang="en-US" sz="1600" i="1" dirty="0" smtClean="0">
                <a:solidFill>
                  <a:schemeClr val="accent1"/>
                </a:solidFill>
              </a:rPr>
              <a:t> mangrove yang </a:t>
            </a:r>
            <a:r>
              <a:rPr lang="en-US" sz="1600" i="1" dirty="0" err="1" smtClean="0">
                <a:solidFill>
                  <a:schemeClr val="accent1"/>
                </a:solidFill>
              </a:rPr>
              <a:t>tidak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beraturan</a:t>
            </a:r>
            <a:r>
              <a:rPr lang="en-US" sz="1600" i="1" dirty="0" smtClean="0">
                <a:solidFill>
                  <a:schemeClr val="accent1"/>
                </a:solidFill>
              </a:rPr>
              <a:t>, </a:t>
            </a:r>
            <a:r>
              <a:rPr lang="en-US" sz="1600" i="1" dirty="0" err="1" smtClean="0">
                <a:solidFill>
                  <a:schemeClr val="accent1"/>
                </a:solidFill>
              </a:rPr>
              <a:t>celah</a:t>
            </a:r>
            <a:r>
              <a:rPr lang="en-US" sz="1600" i="1" dirty="0" smtClean="0">
                <a:solidFill>
                  <a:schemeClr val="accent1"/>
                </a:solidFill>
              </a:rPr>
              <a:t> – </a:t>
            </a:r>
            <a:r>
              <a:rPr lang="en-US" sz="1600" i="1" dirty="0" err="1" smtClean="0">
                <a:solidFill>
                  <a:schemeClr val="accent1"/>
                </a:solidFill>
              </a:rPr>
              <a:t>celah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cahaya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di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antara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batang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dan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akar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tersebut</a:t>
            </a:r>
            <a:r>
              <a:rPr lang="en-US" sz="1600" i="1" dirty="0" smtClean="0">
                <a:solidFill>
                  <a:schemeClr val="accent1"/>
                </a:solidFill>
              </a:rPr>
              <a:t>, </a:t>
            </a:r>
            <a:r>
              <a:rPr lang="en-US" sz="1600" i="1" dirty="0" err="1" smtClean="0">
                <a:solidFill>
                  <a:schemeClr val="accent1"/>
                </a:solidFill>
              </a:rPr>
              <a:t>dan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elemen</a:t>
            </a:r>
            <a:r>
              <a:rPr lang="en-US" sz="1600" i="1" dirty="0" smtClean="0">
                <a:solidFill>
                  <a:schemeClr val="accent1"/>
                </a:solidFill>
              </a:rPr>
              <a:t> air </a:t>
            </a:r>
            <a:r>
              <a:rPr lang="en-US" sz="1600" i="1" dirty="0" err="1" smtClean="0">
                <a:solidFill>
                  <a:schemeClr val="accent1"/>
                </a:solidFill>
              </a:rPr>
              <a:t>dan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vegetasi</a:t>
            </a:r>
            <a:r>
              <a:rPr lang="en-US" sz="1600" i="1" dirty="0" smtClean="0">
                <a:solidFill>
                  <a:schemeClr val="accent1"/>
                </a:solidFill>
              </a:rPr>
              <a:t> yang </a:t>
            </a:r>
            <a:r>
              <a:rPr lang="en-US" sz="1600" i="1" dirty="0" err="1" smtClean="0">
                <a:solidFill>
                  <a:schemeClr val="accent1"/>
                </a:solidFill>
              </a:rPr>
              <a:t>membuat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udara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terasa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agak</a:t>
            </a:r>
            <a:r>
              <a:rPr lang="en-US" sz="1600" i="1" dirty="0" smtClean="0">
                <a:solidFill>
                  <a:schemeClr val="accent1"/>
                </a:solidFill>
              </a:rPr>
              <a:t> </a:t>
            </a:r>
            <a:r>
              <a:rPr lang="en-US" sz="1600" i="1" dirty="0" err="1" smtClean="0">
                <a:solidFill>
                  <a:schemeClr val="accent1"/>
                </a:solidFill>
              </a:rPr>
              <a:t>lembab</a:t>
            </a:r>
            <a:endParaRPr lang="en-US" sz="1600" i="1" dirty="0" smtClean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71800"/>
            <a:ext cx="838087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88" y="1524000"/>
            <a:ext cx="4139412" cy="113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Layout Plan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498" y="10668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GAMBAR  KERJA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TA\eval akhir\pic\imp\denah.jpg"/>
          <p:cNvPicPr>
            <a:picLocks noChangeAspect="1" noChangeArrowheads="1"/>
          </p:cNvPicPr>
          <p:nvPr/>
        </p:nvPicPr>
        <p:blipFill>
          <a:blip r:embed="rId2" cstate="print"/>
          <a:srcRect l="8363"/>
          <a:stretch>
            <a:fillRect/>
          </a:stretch>
        </p:blipFill>
        <p:spPr bwMode="auto">
          <a:xfrm>
            <a:off x="1447800" y="876035"/>
            <a:ext cx="6477000" cy="5753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304800" y="-381000"/>
            <a:ext cx="7467600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err="1" smtClean="0"/>
              <a:t>kerangka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berpikir</a:t>
            </a:r>
            <a:endParaRPr lang="en-US" sz="3600" b="1" dirty="0"/>
          </a:p>
        </p:txBody>
      </p:sp>
      <p:pic>
        <p:nvPicPr>
          <p:cNvPr id="4" name="Picture 3" descr="D:\TA\GBR DIAGRAM\KERANGKA OK.jpg"/>
          <p:cNvPicPr/>
          <p:nvPr/>
        </p:nvPicPr>
        <p:blipFill>
          <a:blip r:embed="rId2" cstate="print"/>
          <a:srcRect l="10974" r="10210"/>
          <a:stretch>
            <a:fillRect/>
          </a:stretch>
        </p:blipFill>
        <p:spPr bwMode="auto">
          <a:xfrm rot="16200000">
            <a:off x="1600200" y="-228600"/>
            <a:ext cx="5410200" cy="7848600"/>
          </a:xfrm>
          <a:prstGeom prst="rect">
            <a:avLst/>
          </a:prstGeom>
          <a:solidFill>
            <a:srgbClr val="FE8637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KERANGKA BERPIKIR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A\eval akhir\pic\imp\denah lt2.jpg"/>
          <p:cNvPicPr>
            <a:picLocks noChangeAspect="1" noChangeArrowheads="1"/>
          </p:cNvPicPr>
          <p:nvPr/>
        </p:nvPicPr>
        <p:blipFill>
          <a:blip r:embed="rId2" cstate="print"/>
          <a:srcRect l="23030" t="13748" r="12997" b="20458"/>
          <a:stretch>
            <a:fillRect/>
          </a:stretch>
        </p:blipFill>
        <p:spPr bwMode="auto">
          <a:xfrm rot="5400000">
            <a:off x="1690048" y="13646"/>
            <a:ext cx="5459106" cy="7315202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Denah</a:t>
            </a:r>
            <a:r>
              <a:rPr lang="en-US" sz="3600" b="1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Lantai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2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7498" y="10668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GAMBAR  KERJA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0"/>
            <a:ext cx="8534400" cy="159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05200" y="3581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Tampak</a:t>
            </a:r>
            <a:r>
              <a:rPr lang="en-US" dirty="0" smtClean="0"/>
              <a:t> Utara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267201"/>
            <a:ext cx="8534400" cy="152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05200" y="5867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Tampak</a:t>
            </a:r>
            <a:r>
              <a:rPr lang="en-US" dirty="0" smtClean="0"/>
              <a:t> </a:t>
            </a:r>
            <a:r>
              <a:rPr lang="en-US" dirty="0" err="1" smtClean="0"/>
              <a:t>Timur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Tampak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6800" y="10668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GAMBAR  KERJA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3352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Tampak</a:t>
            </a:r>
            <a:r>
              <a:rPr lang="en-US" dirty="0" smtClean="0"/>
              <a:t> Selatan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5867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Tampak</a:t>
            </a:r>
            <a:r>
              <a:rPr lang="en-US" dirty="0" smtClean="0"/>
              <a:t> Barat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Tampak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6800" y="10668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GAMBAR  KERJA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76400"/>
            <a:ext cx="8679153" cy="162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234699"/>
            <a:ext cx="8686801" cy="155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6800" y="10668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GAMBAR  KERJA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Helen\Desktop\aa.jpg"/>
          <p:cNvPicPr>
            <a:picLocks noChangeAspect="1" noChangeArrowheads="1"/>
          </p:cNvPicPr>
          <p:nvPr/>
        </p:nvPicPr>
        <p:blipFill>
          <a:blip r:embed="rId2" cstate="print"/>
          <a:srcRect l="37179" t="2652" r="36335" b="1894"/>
          <a:stretch>
            <a:fillRect/>
          </a:stretch>
        </p:blipFill>
        <p:spPr bwMode="auto">
          <a:xfrm rot="16200000">
            <a:off x="3540831" y="-2783771"/>
            <a:ext cx="1833739" cy="86105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33800" y="2362199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Potongan</a:t>
            </a:r>
            <a:r>
              <a:rPr lang="en-US" dirty="0" smtClean="0"/>
              <a:t> A-A</a:t>
            </a:r>
            <a:endParaRPr lang="en-US" dirty="0"/>
          </a:p>
        </p:txBody>
      </p:sp>
      <p:pic>
        <p:nvPicPr>
          <p:cNvPr id="5123" name="Picture 3" descr="C:\Users\Helen\Desktop\bb.jpg"/>
          <p:cNvPicPr>
            <a:picLocks noChangeAspect="1" noChangeArrowheads="1"/>
          </p:cNvPicPr>
          <p:nvPr/>
        </p:nvPicPr>
        <p:blipFill>
          <a:blip r:embed="rId3" cstate="print"/>
          <a:srcRect l="38001" t="1910" r="41640"/>
          <a:stretch>
            <a:fillRect/>
          </a:stretch>
        </p:blipFill>
        <p:spPr bwMode="auto">
          <a:xfrm rot="16200000">
            <a:off x="3771900" y="-800101"/>
            <a:ext cx="1371600" cy="8610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33800" y="4114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Potongan</a:t>
            </a:r>
            <a:r>
              <a:rPr lang="en-US" dirty="0" smtClean="0"/>
              <a:t> B-B</a:t>
            </a:r>
            <a:endParaRPr lang="en-US" dirty="0"/>
          </a:p>
        </p:txBody>
      </p:sp>
      <p:pic>
        <p:nvPicPr>
          <p:cNvPr id="5124" name="Picture 4" descr="C:\Users\Helen\Desktop\cc.jpg"/>
          <p:cNvPicPr>
            <a:picLocks noChangeAspect="1" noChangeArrowheads="1"/>
          </p:cNvPicPr>
          <p:nvPr/>
        </p:nvPicPr>
        <p:blipFill>
          <a:blip r:embed="rId4" cstate="print"/>
          <a:srcRect l="13960" t="4762" r="23997" b="3571"/>
          <a:stretch>
            <a:fillRect/>
          </a:stretch>
        </p:blipFill>
        <p:spPr bwMode="auto">
          <a:xfrm rot="16200000">
            <a:off x="3724151" y="3599461"/>
            <a:ext cx="2038597" cy="39243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Potongan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64886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Potongan</a:t>
            </a:r>
            <a:r>
              <a:rPr lang="en-US" dirty="0" smtClean="0"/>
              <a:t> C-C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86800" y="10668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GAMBAR  KERJA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Perspektif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66" y="1160125"/>
            <a:ext cx="8637734" cy="42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86800" y="10668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GAMBAR  KERJA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Perspektif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93" y="1143000"/>
            <a:ext cx="839580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86800" y="10668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GAMBAR  KERJA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Perspektif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751734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Aksonometri</a:t>
            </a:r>
            <a:r>
              <a:rPr kumimoji="0" lang="en-US" sz="36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Struktur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6800" y="17526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389"/>
          <a:stretch>
            <a:fillRect/>
          </a:stretch>
        </p:blipFill>
        <p:spPr bwMode="auto">
          <a:xfrm>
            <a:off x="152400" y="914400"/>
            <a:ext cx="4861578" cy="520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058" y="1143000"/>
            <a:ext cx="3761575" cy="472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Utilitas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6800" y="17526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UTILITAS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9530"/>
          <a:stretch>
            <a:fillRect/>
          </a:stretch>
        </p:blipFill>
        <p:spPr bwMode="auto">
          <a:xfrm>
            <a:off x="152400" y="957238"/>
            <a:ext cx="5257800" cy="46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143000"/>
            <a:ext cx="358921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4626" y="5029200"/>
            <a:ext cx="4208473" cy="161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Utilitas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498" y="17526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UTILITAS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143000"/>
            <a:ext cx="4419600" cy="250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252372"/>
            <a:ext cx="8610599" cy="146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-381000"/>
            <a:ext cx="7467600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err="1" smtClean="0"/>
              <a:t>lokasi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3048000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b="1" dirty="0" smtClean="0"/>
              <a:t>KDB</a:t>
            </a:r>
            <a:r>
              <a:rPr lang="en-US" sz="1400" dirty="0" smtClean="0"/>
              <a:t> </a:t>
            </a:r>
            <a:r>
              <a:rPr lang="en-US" sz="1400" dirty="0" err="1" smtClean="0"/>
              <a:t>maksimum</a:t>
            </a:r>
            <a:r>
              <a:rPr lang="en-US" sz="1400" dirty="0" smtClean="0"/>
              <a:t> 60%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/>
              <a:t> </a:t>
            </a:r>
            <a:r>
              <a:rPr lang="en-US" sz="1400" b="1" dirty="0" smtClean="0"/>
              <a:t>KLB</a:t>
            </a:r>
            <a:r>
              <a:rPr lang="en-US" sz="1400" dirty="0"/>
              <a:t> </a:t>
            </a:r>
            <a:r>
              <a:rPr lang="en-US" sz="1400" dirty="0" smtClean="0"/>
              <a:t>240%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/>
              <a:t> </a:t>
            </a:r>
            <a:r>
              <a:rPr lang="en-US" sz="1400" b="1" dirty="0" smtClean="0"/>
              <a:t>Batas </a:t>
            </a:r>
            <a:r>
              <a:rPr lang="en-US" sz="1400" b="1" dirty="0" err="1" smtClean="0"/>
              <a:t>Ketinggian</a:t>
            </a:r>
            <a:r>
              <a:rPr lang="en-US" sz="1400" dirty="0"/>
              <a:t> </a:t>
            </a:r>
            <a:r>
              <a:rPr lang="en-US" sz="1400" dirty="0" smtClean="0"/>
              <a:t>4 </a:t>
            </a:r>
            <a:r>
              <a:rPr lang="en-US" sz="1400" dirty="0" err="1" smtClean="0"/>
              <a:t>lantai</a:t>
            </a: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/>
              <a:t> </a:t>
            </a:r>
            <a:r>
              <a:rPr lang="en-US" sz="1400" b="1" dirty="0" smtClean="0"/>
              <a:t>GSB		</a:t>
            </a:r>
          </a:p>
          <a:p>
            <a:r>
              <a:rPr lang="en-US" sz="1400" dirty="0" smtClean="0"/>
              <a:t> </a:t>
            </a:r>
            <a:r>
              <a:rPr lang="en-US" sz="1400" dirty="0"/>
              <a:t>Utara	: 6 – 10 </a:t>
            </a:r>
            <a:r>
              <a:rPr lang="en-US" sz="1400" dirty="0" smtClean="0"/>
              <a:t>meter </a:t>
            </a:r>
            <a:endParaRPr lang="en-US" sz="1400" dirty="0"/>
          </a:p>
          <a:p>
            <a:r>
              <a:rPr lang="en-US" sz="1400" dirty="0" err="1" smtClean="0"/>
              <a:t>Timur</a:t>
            </a:r>
            <a:r>
              <a:rPr lang="en-US" sz="1400" dirty="0"/>
              <a:t>	: 3 – 6 </a:t>
            </a:r>
            <a:r>
              <a:rPr lang="en-US" sz="1400" dirty="0" smtClean="0"/>
              <a:t>meter</a:t>
            </a:r>
            <a:endParaRPr lang="en-US" sz="1400" dirty="0"/>
          </a:p>
          <a:p>
            <a:r>
              <a:rPr lang="en-US" sz="1400" dirty="0" smtClean="0"/>
              <a:t>Selatan</a:t>
            </a:r>
            <a:r>
              <a:rPr lang="en-US" sz="1400" dirty="0"/>
              <a:t>	: 3 – 6 </a:t>
            </a:r>
            <a:r>
              <a:rPr lang="en-US" sz="1400" dirty="0" smtClean="0"/>
              <a:t>meter</a:t>
            </a:r>
            <a:endParaRPr lang="en-US" sz="1400" dirty="0"/>
          </a:p>
          <a:p>
            <a:r>
              <a:rPr lang="en-US" sz="1400" dirty="0" smtClean="0"/>
              <a:t>Barat</a:t>
            </a:r>
            <a:r>
              <a:rPr lang="en-US" sz="1400" dirty="0"/>
              <a:t>	: 3 – 6 </a:t>
            </a:r>
            <a:r>
              <a:rPr lang="en-US" sz="1400" dirty="0" smtClean="0"/>
              <a:t>meter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19812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Lokasi</a:t>
            </a:r>
            <a:r>
              <a:rPr lang="en-US" sz="1600" dirty="0" smtClean="0"/>
              <a:t> : Jl. Raya </a:t>
            </a:r>
            <a:r>
              <a:rPr lang="en-US" sz="1600" dirty="0" err="1" smtClean="0"/>
              <a:t>Wonorejo</a:t>
            </a:r>
            <a:r>
              <a:rPr lang="en-US" sz="1600" dirty="0" smtClean="0"/>
              <a:t>, 	Surabaya</a:t>
            </a:r>
          </a:p>
          <a:p>
            <a:pPr algn="ctr"/>
            <a:r>
              <a:rPr lang="en-US" sz="1600" b="1" dirty="0" err="1" smtClean="0"/>
              <a:t>Luas</a:t>
            </a:r>
            <a:r>
              <a:rPr lang="en-US" sz="1600" dirty="0" smtClean="0"/>
              <a:t> : 1,6 </a:t>
            </a:r>
            <a:r>
              <a:rPr lang="en-US" sz="1600" dirty="0" err="1" smtClean="0"/>
              <a:t>hektar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8600" y="1219200"/>
            <a:ext cx="5410200" cy="4724400"/>
            <a:chOff x="457200" y="762000"/>
            <a:chExt cx="5105400" cy="4267200"/>
          </a:xfrm>
        </p:grpSpPr>
        <p:pic>
          <p:nvPicPr>
            <p:cNvPr id="12" name="Picture 11" descr="D:\TA\GBR DIAGRAM\lokasi 1.jpg"/>
            <p:cNvPicPr/>
            <p:nvPr/>
          </p:nvPicPr>
          <p:blipFill>
            <a:blip r:embed="rId2" cstate="print"/>
            <a:srcRect l="16493" t="11297" r="968" b="9751"/>
            <a:stretch>
              <a:fillRect/>
            </a:stretch>
          </p:blipFill>
          <p:spPr bwMode="auto">
            <a:xfrm>
              <a:off x="609600" y="762000"/>
              <a:ext cx="4953000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57200" y="2133600"/>
              <a:ext cx="1295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Lahan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Kosong</a:t>
              </a:r>
              <a:endParaRPr lang="en-US" sz="1600" dirty="0" smtClean="0"/>
            </a:p>
            <a:p>
              <a:pPr algn="ctr"/>
              <a:r>
                <a:rPr lang="en-US" sz="1600" dirty="0" smtClean="0"/>
                <a:t>STIE </a:t>
              </a:r>
              <a:r>
                <a:rPr lang="en-US" sz="1600" dirty="0" err="1" smtClean="0"/>
                <a:t>Perbanas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2438400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Pemukiman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38400" y="3048000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Kali </a:t>
              </a:r>
              <a:r>
                <a:rPr lang="en-US" sz="1600" dirty="0" err="1" smtClean="0"/>
                <a:t>Wonorejo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52600" y="1371600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Kali </a:t>
              </a:r>
              <a:r>
                <a:rPr lang="en-US" sz="1600" dirty="0" err="1" smtClean="0"/>
                <a:t>Wonokromo</a:t>
              </a:r>
              <a:endParaRPr lang="en-US" sz="16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LOKASI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Utilitas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498" y="17526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UTILITAS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429000"/>
            <a:ext cx="5608638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762000"/>
            <a:ext cx="381975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Pendalaman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Material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7498" y="16764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PENDALAMAN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CLOSE TO NATURE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3352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PENDEKATAN VERNAKULAR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76200" y="41148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Kesenian</a:t>
            </a:r>
            <a:endParaRPr lang="en-US" dirty="0" smtClean="0"/>
          </a:p>
          <a:p>
            <a:pPr algn="ctr"/>
            <a:r>
              <a:rPr lang="en-US" dirty="0" err="1" smtClean="0"/>
              <a:t>Lokasi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endParaRPr lang="en-US" dirty="0" smtClean="0"/>
          </a:p>
          <a:p>
            <a:pPr algn="ctr"/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Pengetahuan</a:t>
            </a:r>
            <a:endParaRPr lang="en-US" dirty="0" smtClean="0"/>
          </a:p>
          <a:p>
            <a:pPr algn="ctr"/>
            <a:r>
              <a:rPr lang="en-US" dirty="0" err="1" smtClean="0"/>
              <a:t>Sistem</a:t>
            </a:r>
            <a:r>
              <a:rPr lang="en-US" dirty="0" smtClean="0"/>
              <a:t> Mata </a:t>
            </a:r>
            <a:r>
              <a:rPr lang="en-US" dirty="0" err="1" smtClean="0"/>
              <a:t>Pencaharian</a:t>
            </a:r>
            <a:endParaRPr lang="en-US" dirty="0" smtClean="0"/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800894" y="2324100"/>
            <a:ext cx="12954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67000" y="3656012"/>
            <a:ext cx="6858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62400" y="1981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KRITERIA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6600" y="2514600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dirty="0" err="1" smtClean="0"/>
              <a:t>Lokal</a:t>
            </a:r>
            <a:endParaRPr lang="en-US" dirty="0" smtClean="0">
              <a:sym typeface="Wingdings" pitchFamily="2" charset="2"/>
            </a:endParaRPr>
          </a:p>
          <a:p>
            <a:pPr marL="342900" indent="-342900" algn="ctr">
              <a:buAutoNum type="arabicPeriod"/>
            </a:pPr>
            <a:r>
              <a:rPr lang="en-US" dirty="0" err="1" smtClean="0">
                <a:sym typeface="Wingdings" pitchFamily="2" charset="2"/>
              </a:rPr>
              <a:t>Memperkenalkan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daya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guna</a:t>
            </a:r>
            <a:r>
              <a:rPr lang="en-US" dirty="0" smtClean="0">
                <a:sym typeface="Wingdings" pitchFamily="2" charset="2"/>
              </a:rPr>
              <a:t> mangrove</a:t>
            </a:r>
          </a:p>
          <a:p>
            <a:pPr marL="342900" indent="-342900" algn="ctr">
              <a:buAutoNum type="arabicPeriod"/>
            </a:pPr>
            <a:r>
              <a:rPr lang="en-US" dirty="0" err="1" smtClean="0">
                <a:sym typeface="Wingdings" pitchFamily="2" charset="2"/>
              </a:rPr>
              <a:t>Kesan</a:t>
            </a:r>
            <a:r>
              <a:rPr lang="en-US" dirty="0" smtClean="0">
                <a:sym typeface="Wingdings" pitchFamily="2" charset="2"/>
              </a:rPr>
              <a:t> natural</a:t>
            </a:r>
          </a:p>
          <a:p>
            <a:pPr marL="342900" indent="-342900" algn="ctr">
              <a:buAutoNum type="arabicPeriod"/>
            </a:pPr>
            <a:r>
              <a:rPr lang="en-US" dirty="0" err="1" smtClean="0">
                <a:sym typeface="Wingdings" pitchFamily="2" charset="2"/>
              </a:rPr>
              <a:t>Sesuai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persyaratan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ruang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486400" y="3656012"/>
            <a:ext cx="4572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67400" y="3200401"/>
            <a:ext cx="167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Bambu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ori</a:t>
            </a:r>
            <a:endParaRPr lang="en-US" sz="1600" dirty="0" smtClean="0"/>
          </a:p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Bambu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lengka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tali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57266"/>
          <a:stretch>
            <a:fillRect/>
          </a:stretch>
        </p:blipFill>
        <p:spPr bwMode="auto">
          <a:xfrm>
            <a:off x="6096000" y="1905000"/>
            <a:ext cx="107768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 l="46243"/>
          <a:stretch>
            <a:fillRect/>
          </a:stretch>
        </p:blipFill>
        <p:spPr bwMode="auto">
          <a:xfrm>
            <a:off x="7315200" y="2035029"/>
            <a:ext cx="1377043" cy="115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7391400" y="3200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Kayu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bakau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867400" y="4114800"/>
            <a:ext cx="2840814" cy="990600"/>
            <a:chOff x="5541186" y="4114800"/>
            <a:chExt cx="3602814" cy="13747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44186"/>
            <a:stretch>
              <a:fillRect/>
            </a:stretch>
          </p:blipFill>
          <p:spPr bwMode="auto">
            <a:xfrm>
              <a:off x="5541186" y="4114800"/>
              <a:ext cx="1850214" cy="137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l="51362"/>
            <a:stretch>
              <a:fillRect/>
            </a:stretch>
          </p:blipFill>
          <p:spPr bwMode="auto">
            <a:xfrm>
              <a:off x="7556500" y="4114800"/>
              <a:ext cx="1587500" cy="137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TextBox 25"/>
          <p:cNvSpPr txBox="1"/>
          <p:nvPr/>
        </p:nvSpPr>
        <p:spPr>
          <a:xfrm>
            <a:off x="7696200" y="5105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Beton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1200" y="5105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</a:rPr>
              <a:t>Nypa</a:t>
            </a:r>
            <a:r>
              <a:rPr lang="en-US" sz="1600" i="1" dirty="0" smtClean="0">
                <a:solidFill>
                  <a:srgbClr val="FF0000"/>
                </a:solidFill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</a:rPr>
              <a:t>fruticans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838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BETON DAN BAMBU </a:t>
            </a:r>
            <a:r>
              <a:rPr lang="en-US" dirty="0" err="1" smtClean="0">
                <a:solidFill>
                  <a:srgbClr val="FE8637"/>
                </a:solidFill>
              </a:rPr>
              <a:t>untuk</a:t>
            </a:r>
            <a:r>
              <a:rPr lang="en-US" dirty="0" smtClean="0">
                <a:solidFill>
                  <a:srgbClr val="FE8637"/>
                </a:solidFill>
              </a:rPr>
              <a:t> </a:t>
            </a:r>
            <a:r>
              <a:rPr lang="en-US" dirty="0" err="1" smtClean="0">
                <a:solidFill>
                  <a:srgbClr val="FE8637"/>
                </a:solidFill>
              </a:rPr>
              <a:t>konstruksi</a:t>
            </a:r>
            <a:r>
              <a:rPr lang="en-US" dirty="0" smtClean="0">
                <a:solidFill>
                  <a:srgbClr val="FE8637"/>
                </a:solidFill>
              </a:rPr>
              <a:t> </a:t>
            </a:r>
            <a:r>
              <a:rPr lang="en-US" b="1" dirty="0" smtClean="0">
                <a:solidFill>
                  <a:srgbClr val="FE8637"/>
                </a:solidFill>
              </a:rPr>
              <a:t>KOLOM DAN BALOK</a:t>
            </a:r>
            <a:endParaRPr lang="en-US" b="1" dirty="0">
              <a:solidFill>
                <a:srgbClr val="FE8637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133600"/>
            <a:ext cx="3467148" cy="277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8600" y="1143000"/>
            <a:ext cx="419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BETON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dirty="0" err="1" smtClean="0"/>
              <a:t>tahan</a:t>
            </a:r>
            <a:r>
              <a:rPr lang="en-US" sz="1600" dirty="0" smtClean="0"/>
              <a:t> </a:t>
            </a:r>
            <a:r>
              <a:rPr lang="en-US" sz="1600" dirty="0" err="1" smtClean="0"/>
              <a:t>api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uap</a:t>
            </a:r>
            <a:r>
              <a:rPr lang="en-US" sz="1600" dirty="0" smtClean="0"/>
              <a:t> air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konstruksi</a:t>
            </a:r>
            <a:r>
              <a:rPr lang="en-US" sz="1600" dirty="0" smtClean="0"/>
              <a:t> </a:t>
            </a:r>
            <a:r>
              <a:rPr lang="en-US" sz="1600" dirty="0" err="1" smtClean="0"/>
              <a:t>bangunan</a:t>
            </a:r>
            <a:r>
              <a:rPr lang="en-US" sz="1600" dirty="0" smtClean="0"/>
              <a:t> </a:t>
            </a:r>
            <a:r>
              <a:rPr lang="en-US" sz="1600" dirty="0" err="1" smtClean="0"/>
              <a:t>publik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Wonorejo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kokoh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masif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162800" y="2286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Bambu</a:t>
            </a:r>
            <a:endParaRPr lang="en-US" dirty="0">
              <a:solidFill>
                <a:srgbClr val="F44642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743200"/>
            <a:ext cx="228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4800" y="61722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Kolom</a:t>
            </a:r>
            <a:r>
              <a:rPr lang="en-US" sz="1400" dirty="0" smtClean="0"/>
              <a:t> </a:t>
            </a:r>
            <a:r>
              <a:rPr lang="en-US" sz="1400" dirty="0" err="1" smtClean="0"/>
              <a:t>beton</a:t>
            </a:r>
            <a:r>
              <a:rPr lang="en-US" sz="1400" dirty="0" smtClean="0"/>
              <a:t> </a:t>
            </a:r>
            <a:r>
              <a:rPr lang="en-US" sz="1400" dirty="0" err="1" smtClean="0"/>
              <a:t>hanya</a:t>
            </a:r>
            <a:r>
              <a:rPr lang="en-US" sz="1400" dirty="0" smtClean="0"/>
              <a:t> </a:t>
            </a:r>
            <a:r>
              <a:rPr lang="en-US" sz="1400" dirty="0" err="1" smtClean="0"/>
              <a:t>pada</a:t>
            </a:r>
            <a:r>
              <a:rPr lang="en-US" sz="1400" dirty="0" smtClean="0"/>
              <a:t> area </a:t>
            </a:r>
            <a:r>
              <a:rPr lang="en-US" sz="1400" dirty="0" err="1" smtClean="0"/>
              <a:t>kompor</a:t>
            </a:r>
            <a:endParaRPr lang="en-US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28600" y="4648200"/>
            <a:ext cx="2438400" cy="1447800"/>
            <a:chOff x="3668077" y="2438401"/>
            <a:chExt cx="3730932" cy="1905000"/>
          </a:xfrm>
        </p:grpSpPr>
        <p:pic>
          <p:nvPicPr>
            <p:cNvPr id="13" name="Picture 12"/>
            <p:cNvPicPr/>
            <p:nvPr/>
          </p:nvPicPr>
          <p:blipFill>
            <a:blip r:embed="rId4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3668077" y="2446020"/>
              <a:ext cx="1742123" cy="1897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38801" y="2438401"/>
              <a:ext cx="176020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TextBox 15"/>
          <p:cNvSpPr txBox="1"/>
          <p:nvPr/>
        </p:nvSpPr>
        <p:spPr>
          <a:xfrm>
            <a:off x="381000" y="4191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Tidak</a:t>
            </a:r>
            <a:r>
              <a:rPr lang="en-US" sz="1400" dirty="0" smtClean="0"/>
              <a:t> </a:t>
            </a:r>
            <a:r>
              <a:rPr lang="en-US" sz="1400" dirty="0" err="1" smtClean="0"/>
              <a:t>terlihat</a:t>
            </a:r>
            <a:r>
              <a:rPr lang="en-US" sz="1400" dirty="0" smtClean="0"/>
              <a:t> </a:t>
            </a:r>
            <a:r>
              <a:rPr lang="en-US" sz="1400" dirty="0" err="1" smtClean="0"/>
              <a:t>masif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990600" y="2297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Beton</a:t>
            </a:r>
            <a:endParaRPr lang="en-US" dirty="0">
              <a:solidFill>
                <a:srgbClr val="F44642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 l="60000" r="9614"/>
          <a:stretch>
            <a:fillRect/>
          </a:stretch>
        </p:blipFill>
        <p:spPr bwMode="auto">
          <a:xfrm>
            <a:off x="6400800" y="2667000"/>
            <a:ext cx="2362200" cy="132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6553200" y="3962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Massa </a:t>
            </a:r>
            <a:r>
              <a:rPr lang="en-US" sz="1400" dirty="0" err="1" smtClean="0"/>
              <a:t>penerima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itchFamily="2" charset="2"/>
              </a:rPr>
              <a:t> </a:t>
            </a:r>
            <a:r>
              <a:rPr lang="en-US" sz="1400" dirty="0" err="1" smtClean="0">
                <a:sym typeface="Wingdings" pitchFamily="2" charset="2"/>
              </a:rPr>
              <a:t>konstruksi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err="1" smtClean="0">
                <a:sym typeface="Wingdings" pitchFamily="2" charset="2"/>
              </a:rPr>
              <a:t>bambu</a:t>
            </a:r>
            <a:endParaRPr lang="en-US" sz="1400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 l="57001"/>
          <a:stretch>
            <a:fillRect/>
          </a:stretch>
        </p:blipFill>
        <p:spPr bwMode="auto">
          <a:xfrm>
            <a:off x="6433805" y="4724400"/>
            <a:ext cx="2329195" cy="110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477000" y="579120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Massa </a:t>
            </a:r>
            <a:r>
              <a:rPr lang="en-US" sz="1400" dirty="0" err="1" smtClean="0"/>
              <a:t>dengan</a:t>
            </a:r>
            <a:r>
              <a:rPr lang="en-US" sz="1400" dirty="0" smtClean="0"/>
              <a:t> area </a:t>
            </a:r>
            <a:r>
              <a:rPr lang="en-US" sz="1400" dirty="0" err="1" smtClean="0"/>
              <a:t>kompor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itchFamily="2" charset="2"/>
              </a:rPr>
              <a:t> area </a:t>
            </a:r>
            <a:r>
              <a:rPr lang="en-US" sz="1400" dirty="0" err="1" smtClean="0">
                <a:sym typeface="Wingdings" pitchFamily="2" charset="2"/>
              </a:rPr>
              <a:t>bukan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err="1" smtClean="0">
                <a:sym typeface="Wingdings" pitchFamily="2" charset="2"/>
              </a:rPr>
              <a:t>kompor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err="1" smtClean="0">
                <a:sym typeface="Wingdings" pitchFamily="2" charset="2"/>
              </a:rPr>
              <a:t>dan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err="1" smtClean="0">
                <a:sym typeface="Wingdings" pitchFamily="2" charset="2"/>
              </a:rPr>
              <a:t>konstruksi</a:t>
            </a:r>
            <a:r>
              <a:rPr lang="en-US" sz="1400" dirty="0" smtClean="0">
                <a:sym typeface="Wingdings" pitchFamily="2" charset="2"/>
              </a:rPr>
              <a:t> </a:t>
            </a:r>
            <a:r>
              <a:rPr lang="en-US" sz="1400" dirty="0" err="1" smtClean="0">
                <a:sym typeface="Wingdings" pitchFamily="2" charset="2"/>
              </a:rPr>
              <a:t>atap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4900311"/>
            <a:ext cx="3352800" cy="188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1" name="Group 30"/>
          <p:cNvGrpSpPr/>
          <p:nvPr/>
        </p:nvGrpSpPr>
        <p:grpSpPr>
          <a:xfrm>
            <a:off x="685801" y="2590800"/>
            <a:ext cx="2743199" cy="1676400"/>
            <a:chOff x="685801" y="2590800"/>
            <a:chExt cx="2743199" cy="1676400"/>
          </a:xfrm>
        </p:grpSpPr>
        <p:cxnSp>
          <p:nvCxnSpPr>
            <p:cNvPr id="24" name="Straight Connector 23"/>
            <p:cNvCxnSpPr/>
            <p:nvPr/>
          </p:nvCxnSpPr>
          <p:spPr>
            <a:xfrm rot="16200000" flipV="1">
              <a:off x="2019300" y="2857500"/>
              <a:ext cx="167640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685801" y="2590800"/>
              <a:ext cx="16002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876800" y="2590800"/>
            <a:ext cx="3352800" cy="1143000"/>
            <a:chOff x="4876800" y="2590800"/>
            <a:chExt cx="3352800" cy="1143000"/>
          </a:xfrm>
        </p:grpSpPr>
        <p:cxnSp>
          <p:nvCxnSpPr>
            <p:cNvPr id="27" name="Straight Connector 26"/>
            <p:cNvCxnSpPr/>
            <p:nvPr/>
          </p:nvCxnSpPr>
          <p:spPr>
            <a:xfrm rot="10800000">
              <a:off x="6248400" y="2590800"/>
              <a:ext cx="19812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800000" flipV="1">
              <a:off x="4876800" y="2590800"/>
              <a:ext cx="137160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Pendalaman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Material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17498" y="16764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PENDALAMAN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000" y="1143000"/>
            <a:ext cx="419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BAMBU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dirty="0" err="1" smtClean="0"/>
              <a:t>ringan</a:t>
            </a:r>
            <a:r>
              <a:rPr lang="en-US" sz="1600" dirty="0" smtClean="0"/>
              <a:t>, </a:t>
            </a:r>
            <a:r>
              <a:rPr lang="en-US" sz="1600" dirty="0" err="1" smtClean="0"/>
              <a:t>lentur,kokoh</a:t>
            </a:r>
            <a:r>
              <a:rPr lang="en-US" sz="1600" dirty="0" smtClean="0"/>
              <a:t>,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awet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lokal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material </a:t>
            </a:r>
            <a:r>
              <a:rPr lang="en-US" sz="1600" dirty="0" err="1" smtClean="0"/>
              <a:t>alam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err="1" smtClean="0">
                <a:sym typeface="Wingdings" pitchFamily="2" charset="2"/>
              </a:rPr>
              <a:t>kesan</a:t>
            </a:r>
            <a:r>
              <a:rPr lang="en-US" sz="1600" dirty="0" smtClean="0">
                <a:sym typeface="Wingdings" pitchFamily="2" charset="2"/>
              </a:rPr>
              <a:t> natural</a:t>
            </a:r>
            <a:endParaRPr lang="en-US" sz="1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8382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BAMBU DAN NYPA FRUTICANS </a:t>
            </a:r>
            <a:r>
              <a:rPr lang="en-US" dirty="0" err="1" smtClean="0">
                <a:solidFill>
                  <a:srgbClr val="FE8637"/>
                </a:solidFill>
              </a:rPr>
              <a:t>untuk</a:t>
            </a:r>
            <a:r>
              <a:rPr lang="en-US" dirty="0" smtClean="0">
                <a:solidFill>
                  <a:srgbClr val="FE8637"/>
                </a:solidFill>
              </a:rPr>
              <a:t> </a:t>
            </a:r>
            <a:r>
              <a:rPr lang="en-US" dirty="0" err="1" smtClean="0">
                <a:solidFill>
                  <a:srgbClr val="FE8637"/>
                </a:solidFill>
              </a:rPr>
              <a:t>konstruksi</a:t>
            </a:r>
            <a:r>
              <a:rPr lang="en-US" dirty="0" smtClean="0">
                <a:solidFill>
                  <a:srgbClr val="FE8637"/>
                </a:solidFill>
              </a:rPr>
              <a:t> </a:t>
            </a:r>
            <a:r>
              <a:rPr lang="en-US" b="1" dirty="0" smtClean="0">
                <a:solidFill>
                  <a:srgbClr val="FE8637"/>
                </a:solidFill>
              </a:rPr>
              <a:t>ATAP</a:t>
            </a:r>
            <a:endParaRPr lang="en-US" b="1" dirty="0">
              <a:solidFill>
                <a:srgbClr val="FE8637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24253" r="18737" b="4456"/>
          <a:stretch>
            <a:fillRect/>
          </a:stretch>
        </p:blipFill>
        <p:spPr bwMode="auto">
          <a:xfrm>
            <a:off x="2590800" y="1924539"/>
            <a:ext cx="3505200" cy="287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r="32396"/>
          <a:stretch>
            <a:fillRect/>
          </a:stretch>
        </p:blipFill>
        <p:spPr bwMode="auto">
          <a:xfrm>
            <a:off x="2438400" y="4800600"/>
            <a:ext cx="3733800" cy="187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66800" y="1981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Bambu</a:t>
            </a:r>
            <a:endParaRPr lang="en-US" dirty="0">
              <a:solidFill>
                <a:srgbClr val="F44642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r="50107"/>
          <a:stretch>
            <a:fillRect/>
          </a:stretch>
        </p:blipFill>
        <p:spPr bwMode="auto">
          <a:xfrm>
            <a:off x="152400" y="2362200"/>
            <a:ext cx="2840963" cy="14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81000" y="3810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Konstruksi</a:t>
            </a:r>
            <a:r>
              <a:rPr lang="en-US" sz="1400" dirty="0" smtClean="0"/>
              <a:t> </a:t>
            </a:r>
            <a:r>
              <a:rPr lang="en-US" sz="1400" dirty="0" err="1" smtClean="0"/>
              <a:t>diekspos</a:t>
            </a:r>
            <a:endParaRPr lang="en-US" sz="14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462" y="4419600"/>
            <a:ext cx="24001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28600" y="57912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Detail join </a:t>
            </a:r>
            <a:r>
              <a:rPr lang="en-US" sz="1400" dirty="0" err="1" smtClean="0"/>
              <a:t>bambu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629400" y="22214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44642"/>
                </a:solidFill>
              </a:rPr>
              <a:t>Nypa</a:t>
            </a:r>
            <a:r>
              <a:rPr lang="en-US" i="1" dirty="0" smtClean="0">
                <a:solidFill>
                  <a:srgbClr val="F44642"/>
                </a:solidFill>
              </a:rPr>
              <a:t> </a:t>
            </a:r>
            <a:r>
              <a:rPr lang="en-US" i="1" dirty="0" err="1" smtClean="0">
                <a:solidFill>
                  <a:srgbClr val="F44642"/>
                </a:solidFill>
              </a:rPr>
              <a:t>fruticans</a:t>
            </a:r>
            <a:endParaRPr lang="en-US" i="1" dirty="0">
              <a:solidFill>
                <a:srgbClr val="F44642"/>
              </a:solidFill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667001"/>
            <a:ext cx="2552983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/>
          <p:cNvPicPr/>
          <p:nvPr/>
        </p:nvPicPr>
        <p:blipFill>
          <a:blip r:embed="rId7" cstate="print"/>
          <a:srcRect r="39018" b="11765"/>
          <a:stretch>
            <a:fillRect/>
          </a:stretch>
        </p:blipFill>
        <p:spPr bwMode="auto">
          <a:xfrm>
            <a:off x="6096000" y="3657600"/>
            <a:ext cx="26936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019800" y="4863405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Konstruksi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penutup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atap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nipah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adalah</a:t>
            </a:r>
            <a:r>
              <a:rPr lang="en-US" sz="1200" b="1" dirty="0" smtClean="0"/>
              <a:t> :</a:t>
            </a:r>
          </a:p>
          <a:p>
            <a:pPr algn="ctr"/>
            <a:r>
              <a:rPr lang="en-US" sz="1200" dirty="0" err="1" smtClean="0"/>
              <a:t>Kuda</a:t>
            </a:r>
            <a:r>
              <a:rPr lang="en-US" sz="1200" dirty="0" smtClean="0"/>
              <a:t> - </a:t>
            </a:r>
            <a:r>
              <a:rPr lang="en-US" sz="1200" dirty="0" err="1" smtClean="0"/>
              <a:t>kuda</a:t>
            </a:r>
            <a:r>
              <a:rPr lang="en-US" sz="1200" dirty="0" smtClean="0"/>
              <a:t> </a:t>
            </a:r>
            <a:r>
              <a:rPr lang="en-US" sz="1200" dirty="0" err="1" smtClean="0"/>
              <a:t>bambu</a:t>
            </a:r>
            <a:r>
              <a:rPr lang="en-US" sz="1200" dirty="0" smtClean="0"/>
              <a:t> → </a:t>
            </a:r>
            <a:r>
              <a:rPr lang="en-US" sz="1200" dirty="0" err="1" smtClean="0"/>
              <a:t>gording</a:t>
            </a:r>
            <a:r>
              <a:rPr lang="en-US" sz="1200" dirty="0" smtClean="0"/>
              <a:t> </a:t>
            </a:r>
            <a:r>
              <a:rPr lang="en-US" sz="1200" dirty="0" err="1" smtClean="0"/>
              <a:t>bambu</a:t>
            </a:r>
            <a:r>
              <a:rPr lang="en-US" sz="1200" dirty="0" smtClean="0"/>
              <a:t> → </a:t>
            </a:r>
            <a:r>
              <a:rPr lang="en-US" sz="1200" dirty="0" err="1" smtClean="0"/>
              <a:t>usuk</a:t>
            </a:r>
            <a:r>
              <a:rPr lang="en-US" sz="1200" dirty="0" smtClean="0"/>
              <a:t> </a:t>
            </a:r>
            <a:r>
              <a:rPr lang="en-US" sz="1200" dirty="0" err="1" smtClean="0"/>
              <a:t>bambu</a:t>
            </a:r>
            <a:r>
              <a:rPr lang="en-US" sz="1200" dirty="0" smtClean="0"/>
              <a:t> → </a:t>
            </a:r>
            <a:r>
              <a:rPr lang="en-US" sz="1200" dirty="0" err="1" smtClean="0"/>
              <a:t>nipah</a:t>
            </a:r>
            <a:r>
              <a:rPr lang="en-US" sz="1200" dirty="0" smtClean="0"/>
              <a:t> </a:t>
            </a:r>
            <a:r>
              <a:rPr lang="en-US" sz="1200" dirty="0" err="1" smtClean="0"/>
              <a:t>dijahit</a:t>
            </a:r>
            <a:r>
              <a:rPr lang="en-US" sz="1200" dirty="0" smtClean="0"/>
              <a:t> </a:t>
            </a:r>
            <a:r>
              <a:rPr lang="en-US" sz="1200" dirty="0" err="1" smtClean="0"/>
              <a:t>menjadi</a:t>
            </a:r>
            <a:r>
              <a:rPr lang="en-US" sz="1200" dirty="0" smtClean="0"/>
              <a:t> </a:t>
            </a:r>
            <a:r>
              <a:rPr lang="en-US" sz="1200" dirty="0" err="1" smtClean="0"/>
              <a:t>satu</a:t>
            </a:r>
            <a:r>
              <a:rPr lang="en-US" sz="1200" dirty="0" smtClean="0"/>
              <a:t> </a:t>
            </a:r>
            <a:r>
              <a:rPr lang="en-US" sz="1200" dirty="0" err="1" smtClean="0"/>
              <a:t>dengan</a:t>
            </a:r>
            <a:r>
              <a:rPr lang="en-US" sz="1200" dirty="0" smtClean="0"/>
              <a:t> </a:t>
            </a:r>
            <a:r>
              <a:rPr lang="en-US" sz="1200" dirty="0" err="1" smtClean="0"/>
              <a:t>ukuran</a:t>
            </a:r>
            <a:r>
              <a:rPr lang="en-US" sz="1200" dirty="0" smtClean="0"/>
              <a:t> 60 cm x 120 cm </a:t>
            </a:r>
            <a:r>
              <a:rPr lang="en-US" sz="1200" dirty="0" err="1" smtClean="0"/>
              <a:t>kemudian</a:t>
            </a:r>
            <a:r>
              <a:rPr lang="en-US" sz="1200" dirty="0" smtClean="0"/>
              <a:t> </a:t>
            </a:r>
            <a:r>
              <a:rPr lang="en-US" sz="1200" dirty="0" err="1" smtClean="0"/>
              <a:t>diikatkan</a:t>
            </a:r>
            <a:r>
              <a:rPr lang="en-US" sz="1200" dirty="0" smtClean="0"/>
              <a:t> </a:t>
            </a:r>
            <a:r>
              <a:rPr lang="en-US" sz="1200" dirty="0" err="1" smtClean="0"/>
              <a:t>pada</a:t>
            </a:r>
            <a:r>
              <a:rPr lang="en-US" sz="1200" dirty="0" smtClean="0"/>
              <a:t> </a:t>
            </a:r>
            <a:r>
              <a:rPr lang="en-US" sz="1200" dirty="0" err="1" smtClean="0"/>
              <a:t>reng</a:t>
            </a:r>
            <a:r>
              <a:rPr lang="en-US" sz="1200" dirty="0" smtClean="0"/>
              <a:t> </a:t>
            </a:r>
            <a:r>
              <a:rPr lang="en-US" sz="1200" dirty="0" err="1" smtClean="0"/>
              <a:t>bambu</a:t>
            </a:r>
            <a:endParaRPr lang="en-US" sz="1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990600" y="2286000"/>
            <a:ext cx="2895600" cy="1066800"/>
            <a:chOff x="990600" y="2286000"/>
            <a:chExt cx="2895600" cy="10668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90600" y="2286000"/>
              <a:ext cx="2209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3009900" y="2476500"/>
              <a:ext cx="1066800" cy="6858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Pendalaman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Material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17498" y="16764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PENDALAMAN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1143000"/>
            <a:ext cx="419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BAMBU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dirty="0" err="1" smtClean="0"/>
              <a:t>ringan</a:t>
            </a:r>
            <a:r>
              <a:rPr lang="en-US" sz="1600" dirty="0" smtClean="0"/>
              <a:t>, </a:t>
            </a:r>
            <a:r>
              <a:rPr lang="en-US" sz="1600" dirty="0" err="1" smtClean="0"/>
              <a:t>kuat</a:t>
            </a:r>
            <a:r>
              <a:rPr lang="en-US" sz="1600" dirty="0" smtClean="0"/>
              <a:t>, </a:t>
            </a:r>
            <a:r>
              <a:rPr lang="en-US" sz="1600" dirty="0" err="1" smtClean="0"/>
              <a:t>awet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lokal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menampilkan</a:t>
            </a:r>
            <a:r>
              <a:rPr lang="en-US" sz="1600" dirty="0" smtClean="0"/>
              <a:t> </a:t>
            </a:r>
            <a:r>
              <a:rPr lang="en-US" sz="1600" dirty="0" err="1" smtClean="0"/>
              <a:t>kesan</a:t>
            </a:r>
            <a:r>
              <a:rPr lang="en-US" sz="1600" dirty="0" smtClean="0"/>
              <a:t> natural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6248400" y="1143000"/>
            <a:ext cx="419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NYPA FRUTICANS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dirty="0" err="1" smtClean="0"/>
              <a:t>ringan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lokal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natural</a:t>
            </a:r>
          </a:p>
          <a:p>
            <a:endParaRPr lang="en-US" sz="1600" dirty="0"/>
          </a:p>
        </p:txBody>
      </p:sp>
      <p:cxnSp>
        <p:nvCxnSpPr>
          <p:cNvPr id="33" name="Straight Connector 32"/>
          <p:cNvCxnSpPr/>
          <p:nvPr/>
        </p:nvCxnSpPr>
        <p:spPr>
          <a:xfrm rot="10800000">
            <a:off x="5562600" y="2590800"/>
            <a:ext cx="2819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Pendalaman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Material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498" y="16764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PENDALAMAN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382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PEDESTRIAN</a:t>
            </a:r>
            <a:endParaRPr lang="en-US" b="1" dirty="0">
              <a:solidFill>
                <a:srgbClr val="FE863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143000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SYARAT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dirty="0" err="1" smtClean="0"/>
              <a:t>penghubung</a:t>
            </a:r>
            <a:r>
              <a:rPr lang="en-US" sz="1600" dirty="0" smtClean="0"/>
              <a:t> </a:t>
            </a:r>
            <a:r>
              <a:rPr lang="en-US" sz="1600" dirty="0" err="1" smtClean="0"/>
              <a:t>antar</a:t>
            </a:r>
            <a:r>
              <a:rPr lang="en-US" sz="1600" dirty="0" smtClean="0"/>
              <a:t> </a:t>
            </a:r>
            <a:r>
              <a:rPr lang="en-US" sz="1600" dirty="0" err="1" smtClean="0"/>
              <a:t>massa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err="1" smtClean="0">
                <a:sym typeface="Wingdings" pitchFamily="2" charset="2"/>
              </a:rPr>
              <a:t>terlindung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dari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cuaca</a:t>
            </a:r>
            <a:endParaRPr lang="en-US" sz="16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pencahayaan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dan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penghawaan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alami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memungkinkan</a:t>
            </a:r>
            <a:r>
              <a:rPr lang="en-US" sz="1600" dirty="0" smtClean="0"/>
              <a:t> </a:t>
            </a:r>
            <a:r>
              <a:rPr lang="en-US" sz="1600" dirty="0" err="1" smtClean="0"/>
              <a:t>tembus</a:t>
            </a:r>
            <a:r>
              <a:rPr lang="en-US" sz="1600" dirty="0" smtClean="0"/>
              <a:t> </a:t>
            </a:r>
            <a:r>
              <a:rPr lang="en-US" sz="1600" dirty="0" err="1" smtClean="0"/>
              <a:t>cahaya</a:t>
            </a:r>
            <a:endParaRPr lang="en-US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362200"/>
            <a:ext cx="357791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38200" y="2297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Bambu</a:t>
            </a:r>
            <a:endParaRPr lang="en-US" dirty="0">
              <a:solidFill>
                <a:srgbClr val="F44642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800600"/>
            <a:ext cx="425631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95600"/>
            <a:ext cx="2971800" cy="125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33400" y="418802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Penghubung</a:t>
            </a:r>
            <a:r>
              <a:rPr lang="en-US" sz="1400" dirty="0" smtClean="0"/>
              <a:t> </a:t>
            </a:r>
            <a:r>
              <a:rPr lang="en-US" sz="1400" dirty="0" err="1" smtClean="0"/>
              <a:t>antar</a:t>
            </a:r>
            <a:r>
              <a:rPr lang="en-US" sz="1400" dirty="0" smtClean="0"/>
              <a:t> </a:t>
            </a:r>
            <a:r>
              <a:rPr lang="en-US" sz="1400" dirty="0" err="1" smtClean="0"/>
              <a:t>massa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1722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Entrance pedestrian</a:t>
            </a:r>
            <a:endParaRPr lang="en-US" sz="14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133600"/>
            <a:ext cx="2516360" cy="162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6033" y="4724400"/>
            <a:ext cx="363874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6629400" y="1676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Polikarbonat</a:t>
            </a:r>
            <a:endParaRPr lang="en-US" dirty="0">
              <a:solidFill>
                <a:srgbClr val="F4464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0400" y="3810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Penghubung</a:t>
            </a:r>
            <a:r>
              <a:rPr lang="en-US" sz="1400" dirty="0" smtClean="0"/>
              <a:t> </a:t>
            </a:r>
            <a:r>
              <a:rPr lang="en-US" sz="1400" dirty="0" err="1" smtClean="0"/>
              <a:t>antar</a:t>
            </a:r>
            <a:r>
              <a:rPr lang="en-US" sz="1400" dirty="0" smtClean="0"/>
              <a:t> </a:t>
            </a:r>
            <a:r>
              <a:rPr lang="en-US" sz="1400" dirty="0" err="1" smtClean="0"/>
              <a:t>massa</a:t>
            </a:r>
            <a:endParaRPr lang="en-US" sz="14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33400" y="2667000"/>
            <a:ext cx="2590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24200" y="2667000"/>
            <a:ext cx="6858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24200" y="2667000"/>
            <a:ext cx="1066800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6096000" y="1981200"/>
            <a:ext cx="2286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5143500" y="2095500"/>
            <a:ext cx="1066800" cy="838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57800" y="6397823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Detail </a:t>
            </a:r>
            <a:r>
              <a:rPr lang="en-US" sz="1400" dirty="0" err="1" smtClean="0"/>
              <a:t>penghubung</a:t>
            </a:r>
            <a:r>
              <a:rPr lang="en-US" sz="1400" dirty="0" smtClean="0"/>
              <a:t> </a:t>
            </a:r>
            <a:r>
              <a:rPr lang="en-US" sz="1400" dirty="0" err="1" smtClean="0"/>
              <a:t>antar</a:t>
            </a:r>
            <a:r>
              <a:rPr lang="en-US" sz="1400" dirty="0" smtClean="0"/>
              <a:t> </a:t>
            </a:r>
            <a:r>
              <a:rPr lang="en-US" sz="1400" dirty="0" err="1" smtClean="0"/>
              <a:t>massa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Pendalaman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Material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498" y="16764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PENDALAMAN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382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LOBBY</a:t>
            </a:r>
            <a:endParaRPr lang="en-US" b="1" dirty="0">
              <a:solidFill>
                <a:srgbClr val="FE863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143000"/>
            <a:ext cx="8229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SYARAT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dirty="0" err="1" smtClean="0"/>
              <a:t>ruang</a:t>
            </a:r>
            <a:r>
              <a:rPr lang="en-US" sz="1600" dirty="0" smtClean="0"/>
              <a:t> </a:t>
            </a:r>
            <a:r>
              <a:rPr lang="en-US" sz="1600" dirty="0" err="1" smtClean="0"/>
              <a:t>pertama</a:t>
            </a:r>
            <a:r>
              <a:rPr lang="en-US" sz="1600" dirty="0" smtClean="0"/>
              <a:t> yang </a:t>
            </a:r>
            <a:r>
              <a:rPr lang="en-US" sz="1600" dirty="0" err="1" smtClean="0"/>
              <a:t>dilalui</a:t>
            </a:r>
            <a:r>
              <a:rPr lang="en-US" sz="1600" dirty="0" smtClean="0"/>
              <a:t> </a:t>
            </a:r>
            <a:r>
              <a:rPr lang="en-US" sz="1600" dirty="0" err="1" smtClean="0"/>
              <a:t>pengunjung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err="1" smtClean="0">
                <a:sym typeface="Wingdings" pitchFamily="2" charset="2"/>
              </a:rPr>
              <a:t>menarik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dan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mencerminkan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identitas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bangunan</a:t>
            </a:r>
            <a:endParaRPr lang="en-US" sz="16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kesan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luas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dan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lapang</a:t>
            </a:r>
            <a:endParaRPr lang="en-US" sz="16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terbuka</a:t>
            </a:r>
            <a:r>
              <a:rPr lang="en-US" sz="1600" dirty="0" smtClean="0">
                <a:sym typeface="Wingdings" pitchFamily="2" charset="2"/>
              </a:rPr>
              <a:t>  </a:t>
            </a:r>
            <a:r>
              <a:rPr lang="en-US" sz="1600" dirty="0" err="1" smtClean="0">
                <a:sym typeface="Wingdings" pitchFamily="2" charset="2"/>
              </a:rPr>
              <a:t>penghawaan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alami</a:t>
            </a:r>
            <a:endParaRPr lang="en-US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4316" y="1932051"/>
            <a:ext cx="3072684" cy="454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38200" y="2450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Bambu</a:t>
            </a:r>
            <a:endParaRPr lang="en-US" dirty="0">
              <a:solidFill>
                <a:srgbClr val="F44642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2893511"/>
            <a:ext cx="3048000" cy="137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4419600"/>
            <a:ext cx="3124200" cy="93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410200"/>
            <a:ext cx="3048000" cy="112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467600" y="1828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44642"/>
                </a:solidFill>
              </a:rPr>
              <a:t>Air</a:t>
            </a:r>
            <a:endParaRPr lang="en-US" dirty="0">
              <a:solidFill>
                <a:srgbClr val="F44642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2209799"/>
            <a:ext cx="2209800" cy="203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7010400" y="4419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Kayu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bakau</a:t>
            </a:r>
            <a:endParaRPr lang="en-US" dirty="0">
              <a:solidFill>
                <a:srgbClr val="F44642"/>
              </a:solidFill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4876800"/>
            <a:ext cx="2220874" cy="105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6477000" y="59537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Sebagai</a:t>
            </a:r>
            <a:r>
              <a:rPr lang="en-US" sz="1400" dirty="0" smtClean="0"/>
              <a:t> </a:t>
            </a:r>
            <a:r>
              <a:rPr lang="en-US" sz="1400" dirty="0" err="1" smtClean="0"/>
              <a:t>kusen</a:t>
            </a:r>
            <a:r>
              <a:rPr lang="en-US" sz="1400" dirty="0" smtClean="0"/>
              <a:t> </a:t>
            </a:r>
            <a:r>
              <a:rPr lang="en-US" sz="1400" dirty="0" err="1" smtClean="0"/>
              <a:t>dengan</a:t>
            </a:r>
            <a:r>
              <a:rPr lang="en-US" sz="1400" dirty="0" smtClean="0"/>
              <a:t> </a:t>
            </a:r>
            <a:r>
              <a:rPr lang="en-US" sz="1400" dirty="0" err="1" smtClean="0"/>
              <a:t>pengisi</a:t>
            </a:r>
            <a:r>
              <a:rPr lang="en-US" sz="1400" dirty="0" smtClean="0"/>
              <a:t> </a:t>
            </a:r>
            <a:r>
              <a:rPr lang="en-US" sz="1400" dirty="0" err="1" smtClean="0"/>
              <a:t>bambu</a:t>
            </a:r>
            <a:endParaRPr lang="en-US" sz="14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85800" y="2819400"/>
            <a:ext cx="2590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276600" y="2438400"/>
            <a:ext cx="83820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6400800" y="2133600"/>
            <a:ext cx="2209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 flipV="1">
            <a:off x="5181600" y="2133600"/>
            <a:ext cx="1219200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6553200" y="4724400"/>
            <a:ext cx="213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V="1">
            <a:off x="5410200" y="3581400"/>
            <a:ext cx="1600200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8600" y="64770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Fungsi</a:t>
            </a:r>
            <a:r>
              <a:rPr lang="en-US" sz="1400" dirty="0" smtClean="0"/>
              <a:t> </a:t>
            </a:r>
            <a:r>
              <a:rPr lang="en-US" sz="1400" dirty="0" err="1" smtClean="0"/>
              <a:t>struktural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dekorasi</a:t>
            </a:r>
            <a:endParaRPr lang="en-US" sz="1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Pendalaman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Material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498" y="16764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PENDALAMAN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382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MASSA PRODUKSI</a:t>
            </a:r>
            <a:endParaRPr lang="en-US" b="1" dirty="0">
              <a:solidFill>
                <a:srgbClr val="FE863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143000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SYARAT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dirty="0" err="1" smtClean="0"/>
              <a:t>terbuka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err="1" smtClean="0">
                <a:sym typeface="Wingdings" pitchFamily="2" charset="2"/>
              </a:rPr>
              <a:t>penghawaan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alami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dan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sistem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pameran</a:t>
            </a:r>
            <a:endParaRPr lang="en-US" sz="16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keamanan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pada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malam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hari</a:t>
            </a:r>
            <a:endParaRPr lang="en-US" sz="16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area </a:t>
            </a:r>
            <a:r>
              <a:rPr lang="en-US" sz="1600" dirty="0" err="1" smtClean="0">
                <a:sym typeface="Wingdings" pitchFamily="2" charset="2"/>
              </a:rPr>
              <a:t>kompor</a:t>
            </a:r>
            <a:r>
              <a:rPr lang="en-US" sz="1600" dirty="0" smtClean="0">
                <a:sym typeface="Wingdings" pitchFamily="2" charset="2"/>
              </a:rPr>
              <a:t>  </a:t>
            </a:r>
            <a:r>
              <a:rPr lang="en-US" sz="1600" dirty="0" err="1" smtClean="0">
                <a:sym typeface="Wingdings" pitchFamily="2" charset="2"/>
              </a:rPr>
              <a:t>tahan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api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dan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uap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serta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pertukaran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udara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2133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Beton</a:t>
            </a:r>
            <a:endParaRPr lang="en-US" dirty="0">
              <a:solidFill>
                <a:srgbClr val="F44642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362199"/>
            <a:ext cx="2819400" cy="435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14600"/>
            <a:ext cx="3048000" cy="137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5756" y="3276600"/>
            <a:ext cx="66084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52400" y="3886200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Beton</a:t>
            </a:r>
            <a:r>
              <a:rPr lang="en-US" sz="1400" dirty="0" smtClean="0"/>
              <a:t> </a:t>
            </a:r>
            <a:r>
              <a:rPr lang="en-US" sz="1400" dirty="0" err="1" smtClean="0"/>
              <a:t>ekspos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sz="1400" dirty="0" err="1" smtClean="0">
                <a:sym typeface="Wingdings" pitchFamily="2" charset="2"/>
              </a:rPr>
              <a:t>k</a:t>
            </a:r>
            <a:r>
              <a:rPr lang="en-US" sz="1400" dirty="0" err="1" smtClean="0"/>
              <a:t>olom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balok</a:t>
            </a:r>
            <a:r>
              <a:rPr lang="en-US" sz="1400" dirty="0" smtClean="0"/>
              <a:t> </a:t>
            </a:r>
            <a:r>
              <a:rPr lang="en-US" sz="1400" dirty="0" err="1" smtClean="0"/>
              <a:t>sebagai</a:t>
            </a:r>
            <a:r>
              <a:rPr lang="en-US" sz="1400" dirty="0" smtClean="0"/>
              <a:t> </a:t>
            </a:r>
            <a:r>
              <a:rPr lang="en-US" sz="1400" dirty="0" err="1" smtClean="0"/>
              <a:t>struktur</a:t>
            </a:r>
            <a:r>
              <a:rPr lang="en-US" sz="1400" dirty="0" smtClean="0"/>
              <a:t> </a:t>
            </a:r>
            <a:r>
              <a:rPr lang="en-US" sz="1400" dirty="0" err="1" smtClean="0"/>
              <a:t>utama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lantai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4648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Kayu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bakau</a:t>
            </a:r>
            <a:endParaRPr lang="en-US" dirty="0">
              <a:solidFill>
                <a:srgbClr val="F44642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105400"/>
            <a:ext cx="1849438" cy="110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5105400"/>
            <a:ext cx="914400" cy="159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76200" y="6172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Sebagai</a:t>
            </a:r>
            <a:r>
              <a:rPr lang="en-US" sz="1400" dirty="0" smtClean="0"/>
              <a:t> </a:t>
            </a:r>
            <a:r>
              <a:rPr lang="en-US" sz="1400" dirty="0" err="1" smtClean="0"/>
              <a:t>kusen</a:t>
            </a:r>
            <a:r>
              <a:rPr lang="en-US" sz="1400" dirty="0" smtClean="0"/>
              <a:t> </a:t>
            </a:r>
            <a:r>
              <a:rPr lang="en-US" sz="1400" dirty="0" err="1" smtClean="0"/>
              <a:t>dengan</a:t>
            </a:r>
            <a:r>
              <a:rPr lang="en-US" sz="1400" dirty="0" smtClean="0"/>
              <a:t> </a:t>
            </a:r>
            <a:r>
              <a:rPr lang="en-US" sz="1400" dirty="0" err="1" smtClean="0"/>
              <a:t>pengisi</a:t>
            </a:r>
            <a:r>
              <a:rPr lang="en-US" sz="1400" dirty="0" smtClean="0"/>
              <a:t> </a:t>
            </a:r>
            <a:r>
              <a:rPr lang="en-US" sz="1400" dirty="0" err="1" smtClean="0"/>
              <a:t>bambu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934200" y="2133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Bambu</a:t>
            </a:r>
            <a:endParaRPr lang="en-US" dirty="0">
              <a:solidFill>
                <a:srgbClr val="F44642"/>
              </a:solidFill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2514600"/>
            <a:ext cx="3048000" cy="110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6096000" y="3581400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Kolom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lantai</a:t>
            </a:r>
            <a:r>
              <a:rPr lang="en-US" sz="1400" dirty="0" smtClean="0"/>
              <a:t> </a:t>
            </a:r>
            <a:r>
              <a:rPr lang="en-US" sz="1400" dirty="0" err="1" smtClean="0"/>
              <a:t>bambu</a:t>
            </a:r>
            <a:r>
              <a:rPr lang="en-US" sz="1400" dirty="0" smtClean="0"/>
              <a:t> </a:t>
            </a:r>
            <a:r>
              <a:rPr lang="en-US" sz="1400" dirty="0" err="1" smtClean="0"/>
              <a:t>pada</a:t>
            </a:r>
            <a:r>
              <a:rPr lang="en-US" sz="1400" dirty="0" smtClean="0"/>
              <a:t> area </a:t>
            </a:r>
            <a:r>
              <a:rPr lang="en-US" sz="1400" dirty="0" err="1" smtClean="0"/>
              <a:t>bukan</a:t>
            </a:r>
            <a:r>
              <a:rPr lang="en-US" sz="1400" dirty="0" smtClean="0"/>
              <a:t> </a:t>
            </a:r>
            <a:r>
              <a:rPr lang="en-US" sz="1400" dirty="0" err="1" smtClean="0"/>
              <a:t>kompor</a:t>
            </a:r>
            <a:r>
              <a:rPr lang="en-US" sz="1400" dirty="0" smtClean="0"/>
              <a:t> </a:t>
            </a:r>
            <a:r>
              <a:rPr lang="en-US" sz="1400" dirty="0" err="1" smtClean="0"/>
              <a:t>yaitu</a:t>
            </a:r>
            <a:r>
              <a:rPr lang="en-US" sz="1400" dirty="0" smtClean="0"/>
              <a:t> </a:t>
            </a:r>
            <a:r>
              <a:rPr lang="en-US" sz="1400" dirty="0" err="1" smtClean="0"/>
              <a:t>lantai</a:t>
            </a:r>
            <a:r>
              <a:rPr lang="en-US" sz="1400" dirty="0" smtClean="0"/>
              <a:t> 2</a:t>
            </a:r>
            <a:endParaRPr lang="en-US" sz="1400" dirty="0"/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4343400"/>
            <a:ext cx="1529664" cy="170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6072287"/>
            <a:ext cx="2935288" cy="78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5943600" y="4419600"/>
            <a:ext cx="137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Dinding</a:t>
            </a:r>
            <a:r>
              <a:rPr lang="en-US" sz="1400" dirty="0" smtClean="0"/>
              <a:t> </a:t>
            </a:r>
            <a:r>
              <a:rPr lang="en-US" sz="1400" dirty="0" err="1" smtClean="0"/>
              <a:t>gerak</a:t>
            </a:r>
            <a:r>
              <a:rPr lang="en-US" sz="1400" dirty="0" smtClean="0"/>
              <a:t> </a:t>
            </a:r>
            <a:r>
              <a:rPr lang="en-US" sz="1400" dirty="0" err="1" smtClean="0"/>
              <a:t>untuk</a:t>
            </a:r>
            <a:r>
              <a:rPr lang="en-US" sz="1400" dirty="0" smtClean="0"/>
              <a:t> </a:t>
            </a:r>
            <a:r>
              <a:rPr lang="en-US" sz="1400" dirty="0" err="1" smtClean="0"/>
              <a:t>keamanan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sedikit</a:t>
            </a:r>
            <a:r>
              <a:rPr lang="en-US" sz="1400" dirty="0" smtClean="0"/>
              <a:t> </a:t>
            </a:r>
            <a:r>
              <a:rPr lang="en-US" sz="1400" dirty="0" err="1" smtClean="0"/>
              <a:t>menghalangi</a:t>
            </a:r>
            <a:r>
              <a:rPr lang="en-US" sz="1400" dirty="0" smtClean="0"/>
              <a:t> </a:t>
            </a:r>
            <a:r>
              <a:rPr lang="en-US" sz="1400" dirty="0" err="1" smtClean="0"/>
              <a:t>pandangan</a:t>
            </a:r>
            <a:r>
              <a:rPr lang="en-US" sz="1400" dirty="0" smtClean="0"/>
              <a:t> </a:t>
            </a:r>
            <a:r>
              <a:rPr lang="en-US" sz="1400" dirty="0" err="1" smtClean="0"/>
              <a:t>pada</a:t>
            </a:r>
            <a:r>
              <a:rPr lang="en-US" sz="1400" dirty="0" smtClean="0"/>
              <a:t> </a:t>
            </a:r>
            <a:r>
              <a:rPr lang="en-US" sz="1400" dirty="0" err="1" smtClean="0"/>
              <a:t>malam</a:t>
            </a:r>
            <a:r>
              <a:rPr lang="en-US" sz="1400" dirty="0" smtClean="0"/>
              <a:t> </a:t>
            </a:r>
            <a:r>
              <a:rPr lang="en-US" sz="1400" dirty="0" err="1" smtClean="0"/>
              <a:t>hari</a:t>
            </a:r>
            <a:endParaRPr lang="en-US" sz="1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304800" y="24384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H="1">
            <a:off x="3238500" y="2552700"/>
            <a:ext cx="1143000" cy="914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04800" y="4953000"/>
            <a:ext cx="266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971800" y="4800600"/>
            <a:ext cx="4572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0800000">
            <a:off x="5638800" y="24384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 flipV="1">
            <a:off x="5181600" y="2438400"/>
            <a:ext cx="45720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Pendalaman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Material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498" y="16764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PENDALAMAN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382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8637"/>
                </a:solidFill>
              </a:rPr>
              <a:t>RUANG KELAS PELATIHAN</a:t>
            </a:r>
            <a:endParaRPr lang="en-US" b="1" dirty="0">
              <a:solidFill>
                <a:srgbClr val="FE863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143000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SYARAT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dirty="0" smtClean="0"/>
              <a:t>material </a:t>
            </a:r>
            <a:r>
              <a:rPr lang="en-US" sz="1600" dirty="0" err="1" smtClean="0"/>
              <a:t>tahan</a:t>
            </a:r>
            <a:r>
              <a:rPr lang="en-US" sz="1600" dirty="0" smtClean="0"/>
              <a:t> </a:t>
            </a:r>
            <a:r>
              <a:rPr lang="en-US" sz="1600" dirty="0" err="1" smtClean="0"/>
              <a:t>api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uap</a:t>
            </a:r>
            <a:r>
              <a:rPr lang="en-US" sz="1600" dirty="0" smtClean="0"/>
              <a:t> </a:t>
            </a:r>
            <a:r>
              <a:rPr lang="en-US" sz="1600" dirty="0" err="1" smtClean="0"/>
              <a:t>pada</a:t>
            </a:r>
            <a:r>
              <a:rPr lang="en-US" sz="1600" dirty="0" smtClean="0"/>
              <a:t> </a:t>
            </a:r>
            <a:r>
              <a:rPr lang="en-US" sz="1600" dirty="0" err="1" smtClean="0"/>
              <a:t>struktur</a:t>
            </a:r>
            <a:r>
              <a:rPr lang="en-US" sz="1600" dirty="0" smtClean="0"/>
              <a:t> </a:t>
            </a:r>
            <a:r>
              <a:rPr lang="en-US" sz="1600" dirty="0" err="1" smtClean="0"/>
              <a:t>utama</a:t>
            </a:r>
            <a:endParaRPr lang="en-US" sz="16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tertutup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untuk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kenyamanan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belajar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tetapi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pertukaran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udara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baik</a:t>
            </a:r>
            <a:endParaRPr lang="en-US" sz="16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diperhitungkan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jika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ada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pelatihan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dalam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jumlah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besar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2133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Bambu</a:t>
            </a:r>
            <a:endParaRPr lang="en-US" dirty="0">
              <a:solidFill>
                <a:srgbClr val="F4464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2209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Beton</a:t>
            </a:r>
            <a:endParaRPr lang="en-US" dirty="0">
              <a:solidFill>
                <a:srgbClr val="F4464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4648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44642"/>
                </a:solidFill>
              </a:rPr>
              <a:t>Kayu</a:t>
            </a:r>
            <a:r>
              <a:rPr lang="en-US" dirty="0" smtClean="0">
                <a:solidFill>
                  <a:srgbClr val="F44642"/>
                </a:solidFill>
              </a:rPr>
              <a:t> </a:t>
            </a:r>
            <a:r>
              <a:rPr lang="en-US" dirty="0" err="1" smtClean="0">
                <a:solidFill>
                  <a:srgbClr val="F44642"/>
                </a:solidFill>
              </a:rPr>
              <a:t>bakau</a:t>
            </a:r>
            <a:endParaRPr lang="en-US" dirty="0">
              <a:solidFill>
                <a:srgbClr val="F44642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55086"/>
          <a:stretch>
            <a:fillRect/>
          </a:stretch>
        </p:blipFill>
        <p:spPr bwMode="auto">
          <a:xfrm>
            <a:off x="381000" y="3657600"/>
            <a:ext cx="2531116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514600"/>
            <a:ext cx="1075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286000"/>
            <a:ext cx="248351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52400" y="2551093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Kolom</a:t>
            </a:r>
            <a:r>
              <a:rPr lang="en-US" sz="1400" dirty="0" smtClean="0"/>
              <a:t> </a:t>
            </a:r>
            <a:r>
              <a:rPr lang="en-US" sz="1400" dirty="0" err="1" smtClean="0"/>
              <a:t>beton</a:t>
            </a:r>
            <a:r>
              <a:rPr lang="en-US" sz="1400" dirty="0" smtClean="0"/>
              <a:t> </a:t>
            </a:r>
            <a:r>
              <a:rPr lang="en-US" sz="1400" dirty="0" err="1" smtClean="0"/>
              <a:t>sampai</a:t>
            </a:r>
            <a:r>
              <a:rPr lang="en-US" sz="1400" dirty="0" smtClean="0"/>
              <a:t> </a:t>
            </a:r>
            <a:r>
              <a:rPr lang="en-US" sz="1400" dirty="0" err="1" smtClean="0"/>
              <a:t>ketinggian</a:t>
            </a:r>
            <a:r>
              <a:rPr lang="en-US" sz="1400" dirty="0" smtClean="0"/>
              <a:t> + 5.36 m. </a:t>
            </a:r>
            <a:r>
              <a:rPr lang="en-US" sz="1400" dirty="0" err="1" smtClean="0"/>
              <a:t>Lantai</a:t>
            </a:r>
            <a:r>
              <a:rPr lang="en-US" sz="1400" dirty="0" smtClean="0"/>
              <a:t> </a:t>
            </a:r>
            <a:r>
              <a:rPr lang="en-US" sz="1400" dirty="0" err="1" smtClean="0"/>
              <a:t>menggunakan</a:t>
            </a:r>
            <a:r>
              <a:rPr lang="en-US" sz="1400" dirty="0" smtClean="0"/>
              <a:t> </a:t>
            </a:r>
            <a:r>
              <a:rPr lang="en-US" sz="1400" dirty="0" err="1" smtClean="0"/>
              <a:t>beton</a:t>
            </a:r>
            <a:r>
              <a:rPr lang="en-US" sz="1400" dirty="0" smtClean="0"/>
              <a:t> </a:t>
            </a:r>
            <a:r>
              <a:rPr lang="en-US" sz="1400" dirty="0" err="1" smtClean="0"/>
              <a:t>ekspos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029200"/>
            <a:ext cx="2922588" cy="131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52400" y="63246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Sebagai</a:t>
            </a:r>
            <a:r>
              <a:rPr lang="en-US" sz="1400" dirty="0" smtClean="0"/>
              <a:t> </a:t>
            </a:r>
            <a:r>
              <a:rPr lang="en-US" sz="1400" dirty="0" err="1" smtClean="0"/>
              <a:t>kusen</a:t>
            </a:r>
            <a:r>
              <a:rPr lang="en-US" sz="1400" dirty="0" smtClean="0"/>
              <a:t> </a:t>
            </a:r>
            <a:r>
              <a:rPr lang="en-US" sz="1400" dirty="0" err="1" smtClean="0"/>
              <a:t>dengan</a:t>
            </a:r>
            <a:r>
              <a:rPr lang="en-US" sz="1400" dirty="0" smtClean="0"/>
              <a:t> </a:t>
            </a:r>
            <a:r>
              <a:rPr lang="en-US" sz="1400" dirty="0" err="1" smtClean="0"/>
              <a:t>pengisi</a:t>
            </a:r>
            <a:r>
              <a:rPr lang="en-US" sz="1400" dirty="0" smtClean="0"/>
              <a:t> </a:t>
            </a:r>
            <a:r>
              <a:rPr lang="en-US" sz="1400" dirty="0" err="1" smtClean="0"/>
              <a:t>bambu</a:t>
            </a:r>
            <a:endParaRPr lang="en-US" sz="1400" dirty="0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2514600"/>
            <a:ext cx="315954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5715000" y="3429000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Pada</a:t>
            </a:r>
            <a:r>
              <a:rPr lang="en-US" sz="1400" dirty="0" smtClean="0"/>
              <a:t> </a:t>
            </a:r>
            <a:r>
              <a:rPr lang="en-US" sz="1400" dirty="0" err="1" smtClean="0"/>
              <a:t>konstruksi</a:t>
            </a:r>
            <a:r>
              <a:rPr lang="en-US" sz="1400" dirty="0" smtClean="0"/>
              <a:t> </a:t>
            </a:r>
            <a:r>
              <a:rPr lang="en-US" sz="1400" dirty="0" err="1" smtClean="0"/>
              <a:t>atap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di</a:t>
            </a:r>
            <a:r>
              <a:rPr lang="en-US" sz="1400" dirty="0" smtClean="0"/>
              <a:t> </a:t>
            </a:r>
            <a:r>
              <a:rPr lang="en-US" sz="1400" dirty="0" err="1" smtClean="0"/>
              <a:t>atas</a:t>
            </a:r>
            <a:r>
              <a:rPr lang="en-US" sz="1400" dirty="0" smtClean="0"/>
              <a:t> 5.36 m </a:t>
            </a:r>
            <a:r>
              <a:rPr lang="en-US" sz="1400" dirty="0" smtClean="0">
                <a:sym typeface="Wingdings" pitchFamily="2" charset="2"/>
              </a:rPr>
              <a:t> fire safety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543800" y="35052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Celah</a:t>
            </a:r>
            <a:r>
              <a:rPr lang="en-US" sz="1400" dirty="0" smtClean="0"/>
              <a:t> </a:t>
            </a:r>
            <a:r>
              <a:rPr lang="en-US" sz="1400" dirty="0" err="1" smtClean="0"/>
              <a:t>cahaya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sz="1400" dirty="0" smtClean="0"/>
              <a:t> </a:t>
            </a:r>
            <a:r>
              <a:rPr lang="en-US" sz="1400" dirty="0" err="1" smtClean="0"/>
              <a:t>suasana</a:t>
            </a:r>
            <a:r>
              <a:rPr lang="en-US" sz="1400" dirty="0" smtClean="0"/>
              <a:t> mangrove</a:t>
            </a:r>
            <a:endParaRPr lang="en-US" sz="1400" dirty="0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/>
          <a:srcRect t="70000" r="73343"/>
          <a:stretch>
            <a:fillRect/>
          </a:stretch>
        </p:blipFill>
        <p:spPr bwMode="auto">
          <a:xfrm>
            <a:off x="5791200" y="434340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486400" y="5105400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Dinding</a:t>
            </a:r>
            <a:r>
              <a:rPr lang="en-US" sz="1400" dirty="0" smtClean="0"/>
              <a:t> </a:t>
            </a:r>
            <a:r>
              <a:rPr lang="en-US" sz="1400" dirty="0" err="1" smtClean="0"/>
              <a:t>pengisi</a:t>
            </a:r>
            <a:r>
              <a:rPr lang="en-US" sz="1400" dirty="0" smtClean="0"/>
              <a:t> </a:t>
            </a:r>
            <a:r>
              <a:rPr lang="en-US" sz="1400" dirty="0" err="1" smtClean="0"/>
              <a:t>rapat</a:t>
            </a:r>
            <a:r>
              <a:rPr lang="en-US" sz="1400" dirty="0" smtClean="0"/>
              <a:t> </a:t>
            </a:r>
            <a:r>
              <a:rPr lang="en-US" sz="1400" dirty="0" err="1" smtClean="0"/>
              <a:t>untuk</a:t>
            </a:r>
            <a:r>
              <a:rPr lang="en-US" sz="1400" dirty="0" smtClean="0"/>
              <a:t> </a:t>
            </a:r>
            <a:r>
              <a:rPr lang="en-US" sz="1400" dirty="0" err="1" smtClean="0"/>
              <a:t>kenyamanan</a:t>
            </a:r>
            <a:endParaRPr lang="en-US" sz="1400" dirty="0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 cstate="print"/>
          <a:srcRect l="34876"/>
          <a:stretch>
            <a:fillRect/>
          </a:stretch>
        </p:blipFill>
        <p:spPr bwMode="auto">
          <a:xfrm>
            <a:off x="7038018" y="4270198"/>
            <a:ext cx="1801182" cy="136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7467600" y="5599093"/>
            <a:ext cx="114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Shading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pertukaran</a:t>
            </a:r>
            <a:r>
              <a:rPr lang="en-US" sz="1400" dirty="0" smtClean="0"/>
              <a:t> </a:t>
            </a:r>
            <a:r>
              <a:rPr lang="en-US" sz="1400" dirty="0" err="1" smtClean="0"/>
              <a:t>udara</a:t>
            </a:r>
            <a:endParaRPr lang="en-US" sz="1400" dirty="0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969" y="5794067"/>
            <a:ext cx="1980431" cy="98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Straight Connector 25"/>
          <p:cNvCxnSpPr/>
          <p:nvPr/>
        </p:nvCxnSpPr>
        <p:spPr>
          <a:xfrm>
            <a:off x="304800" y="2514600"/>
            <a:ext cx="3124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238500" y="2705100"/>
            <a:ext cx="9144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800" y="4953000"/>
            <a:ext cx="2895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 flipV="1">
            <a:off x="2933700" y="3771900"/>
            <a:ext cx="1447800" cy="914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>
            <a:off x="5562600" y="2438400"/>
            <a:ext cx="3124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 flipV="1">
            <a:off x="4876800" y="2438400"/>
            <a:ext cx="6858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Detail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498" y="16764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PENDALAMAN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D:\TA\eval akhir\pic\buat pendalaman\det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3962400" cy="2223541"/>
          </a:xfrm>
          <a:prstGeom prst="rect">
            <a:avLst/>
          </a:prstGeom>
          <a:noFill/>
        </p:spPr>
      </p:pic>
      <p:pic>
        <p:nvPicPr>
          <p:cNvPr id="14339" name="Picture 3" descr="D:\TA\eval akhir\pic\buat pendalaman\det 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066800"/>
            <a:ext cx="4591050" cy="36728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95400" y="3962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4038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B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Detail Join </a:t>
            </a: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Bambu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498" y="16764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PENDALAMAN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18" y="1219200"/>
            <a:ext cx="85338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90600" y="33644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3352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3352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6096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0" y="6096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6096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G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7467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RUMUSAN MASALAH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892076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Desain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fasilitas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produksi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edukasi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batik mangrove yang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dapat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memperkenalkan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keunikan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batik mangrove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potensi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mangrove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sehingga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kelestarian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ekosistem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mangrove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dapat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dijaga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4290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Fasilitas</a:t>
            </a:r>
            <a:r>
              <a:rPr lang="en-US" b="1" dirty="0" smtClean="0"/>
              <a:t> </a:t>
            </a:r>
            <a:r>
              <a:rPr lang="en-US" b="1" dirty="0" err="1" smtClean="0"/>
              <a:t>produksi</a:t>
            </a:r>
            <a:r>
              <a:rPr lang="en-US" b="1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desain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ruangan</a:t>
            </a:r>
            <a:r>
              <a:rPr lang="en-US" dirty="0" smtClean="0">
                <a:sym typeface="Wingdings" pitchFamily="2" charset="2"/>
              </a:rPr>
              <a:t> yang </a:t>
            </a:r>
            <a:r>
              <a:rPr lang="en-US" dirty="0" err="1" smtClean="0">
                <a:sym typeface="Wingdings" pitchFamily="2" charset="2"/>
              </a:rPr>
              <a:t>efektif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efisien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serta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sesuai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dengan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tahapan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produksi</a:t>
            </a:r>
            <a:r>
              <a:rPr lang="en-US" dirty="0" smtClean="0">
                <a:sym typeface="Wingdings" pitchFamily="2" charset="2"/>
              </a:rPr>
              <a:t> batik mangrove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267200"/>
            <a:ext cx="762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Fasilitas</a:t>
            </a:r>
            <a:r>
              <a:rPr lang="en-US" b="1" dirty="0" smtClean="0"/>
              <a:t> </a:t>
            </a:r>
            <a:r>
              <a:rPr lang="en-US" b="1" dirty="0" err="1" smtClean="0"/>
              <a:t>edukasi</a:t>
            </a:r>
            <a:r>
              <a:rPr lang="en-US" b="1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bertujuan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memperkenalkan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ekosistem</a:t>
            </a:r>
            <a:r>
              <a:rPr lang="en-US" dirty="0" smtClean="0">
                <a:sym typeface="Wingdings" pitchFamily="2" charset="2"/>
              </a:rPr>
              <a:t> mangrove </a:t>
            </a:r>
            <a:r>
              <a:rPr lang="en-US" dirty="0" err="1" smtClean="0">
                <a:sym typeface="Wingdings" pitchFamily="2" charset="2"/>
              </a:rPr>
              <a:t>sehingga</a:t>
            </a:r>
            <a:r>
              <a:rPr lang="en-US" dirty="0" smtClean="0">
                <a:sym typeface="Wingdings" pitchFamily="2" charset="2"/>
              </a:rPr>
              <a:t> :</a:t>
            </a:r>
          </a:p>
          <a:p>
            <a:pPr marL="342900" indent="-342900">
              <a:buAutoNum type="arabicPeriod"/>
            </a:pPr>
            <a:r>
              <a:rPr lang="en-US" dirty="0" err="1" smtClean="0">
                <a:sym typeface="Wingdings" pitchFamily="2" charset="2"/>
              </a:rPr>
              <a:t>Galeri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pusat</a:t>
            </a:r>
            <a:r>
              <a:rPr lang="en-US" dirty="0" smtClean="0">
                <a:sym typeface="Wingdings" pitchFamily="2" charset="2"/>
              </a:rPr>
              <a:t> info </a:t>
            </a:r>
            <a:r>
              <a:rPr lang="en-US" dirty="0" err="1" smtClean="0">
                <a:sym typeface="Wingdings" pitchFamily="2" charset="2"/>
              </a:rPr>
              <a:t>dirancang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untuk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menarik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minat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pengunjung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tanpa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melupakan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fungsi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edukasi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informasi</a:t>
            </a:r>
            <a:endParaRPr lang="en-US" dirty="0" smtClean="0">
              <a:sym typeface="Wingdings" pitchFamily="2" charset="2"/>
            </a:endParaRPr>
          </a:p>
          <a:p>
            <a:pPr marL="342900" indent="-342900">
              <a:buAutoNum type="arabicPeriod"/>
            </a:pPr>
            <a:r>
              <a:rPr lang="en-US" dirty="0" err="1" smtClean="0">
                <a:sym typeface="Wingdings" pitchFamily="2" charset="2"/>
              </a:rPr>
              <a:t>Ruang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produksi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memenuhi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kriteria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untuk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dikunjungi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pengunjung</a:t>
            </a:r>
            <a:r>
              <a:rPr lang="en-US" dirty="0" smtClean="0">
                <a:sym typeface="Wingdings" pitchFamily="2" charset="2"/>
              </a:rPr>
              <a:t> yang </a:t>
            </a:r>
            <a:r>
              <a:rPr lang="en-US" dirty="0" err="1" smtClean="0">
                <a:sym typeface="Wingdings" pitchFamily="2" charset="2"/>
              </a:rPr>
              <a:t>ingin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melihat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langsung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proses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produksi</a:t>
            </a:r>
            <a:endParaRPr lang="en-US" dirty="0" smtClean="0">
              <a:sym typeface="Wingdings" pitchFamily="2" charset="2"/>
            </a:endParaRPr>
          </a:p>
          <a:p>
            <a:pPr marL="342900" indent="-342900">
              <a:buAutoNum type="arabicPeriod"/>
            </a:pPr>
            <a:r>
              <a:rPr lang="en-US" dirty="0" err="1" smtClean="0">
                <a:sym typeface="Wingdings" pitchFamily="2" charset="2"/>
              </a:rPr>
              <a:t>Ruang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pelatihan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mewadahi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proses</a:t>
            </a:r>
            <a:r>
              <a:rPr lang="en-US" dirty="0" smtClean="0">
                <a:sym typeface="Wingdings" pitchFamily="2" charset="2"/>
              </a:rPr>
              <a:t> batik mangrove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RUMUSAN MASALAH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Detail </a:t>
            </a: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Kuda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Kuda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498" y="16764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PENDALAMAN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D:\TA\eval akhir\pic\buat pendalaman\det 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7143750" cy="5715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76600" y="6096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I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Detail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498" y="16764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PENDALAMAN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D:\TA\eval akhir\pic\buat pendalaman\det j.jpg"/>
          <p:cNvPicPr>
            <a:picLocks noChangeAspect="1" noChangeArrowheads="1"/>
          </p:cNvPicPr>
          <p:nvPr/>
        </p:nvPicPr>
        <p:blipFill>
          <a:blip r:embed="rId2" cstate="print"/>
          <a:srcRect t="15672" b="14925"/>
          <a:stretch>
            <a:fillRect/>
          </a:stretch>
        </p:blipFill>
        <p:spPr bwMode="auto">
          <a:xfrm>
            <a:off x="228600" y="838200"/>
            <a:ext cx="5215195" cy="2895600"/>
          </a:xfrm>
          <a:prstGeom prst="rect">
            <a:avLst/>
          </a:prstGeom>
          <a:noFill/>
        </p:spPr>
      </p:pic>
      <p:pic>
        <p:nvPicPr>
          <p:cNvPr id="16387" name="Picture 3" descr="D:\TA\eval akhir\pic\buat pendalaman\det k.jpg"/>
          <p:cNvPicPr>
            <a:picLocks noChangeAspect="1" noChangeArrowheads="1"/>
          </p:cNvPicPr>
          <p:nvPr/>
        </p:nvPicPr>
        <p:blipFill>
          <a:blip r:embed="rId3" cstate="print"/>
          <a:srcRect l="22959" t="7653" r="6633"/>
          <a:stretch>
            <a:fillRect/>
          </a:stretch>
        </p:blipFill>
        <p:spPr bwMode="auto">
          <a:xfrm>
            <a:off x="5715000" y="762000"/>
            <a:ext cx="2832240" cy="2971800"/>
          </a:xfrm>
          <a:prstGeom prst="rect">
            <a:avLst/>
          </a:prstGeom>
          <a:noFill/>
        </p:spPr>
      </p:pic>
      <p:pic>
        <p:nvPicPr>
          <p:cNvPr id="16388" name="Picture 4" descr="D:\TA\eval akhir\pic\buat pendalaman\det 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2416044" cy="1828800"/>
          </a:xfrm>
          <a:prstGeom prst="rect">
            <a:avLst/>
          </a:prstGeom>
          <a:noFill/>
        </p:spPr>
      </p:pic>
      <p:pic>
        <p:nvPicPr>
          <p:cNvPr id="16389" name="Picture 5" descr="D:\TA\eval akhir\pic\buat pendalaman\ped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811900"/>
            <a:ext cx="5334000" cy="2817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09800" y="35168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J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3505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71600" y="5867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0" y="6477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 M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KONSEP DAN PENDEKATAN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524000"/>
            <a:ext cx="321102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EKOSISTEM MANGROVE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252068"/>
            <a:ext cx="2612798" cy="38375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BATIK  MANGROVE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4750870"/>
            <a:ext cx="2612798" cy="7355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PENDEKATAN VERNAKULAR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457201" y="3581398"/>
            <a:ext cx="2743201" cy="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86000" y="2895600"/>
            <a:ext cx="3743256" cy="150168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0" y="914400"/>
            <a:ext cx="3404555" cy="7035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CLOSE TO NATURE</a:t>
            </a:r>
          </a:p>
          <a:p>
            <a:pPr algn="ctr"/>
            <a:r>
              <a:rPr lang="en-US" b="1" dirty="0" smtClean="0"/>
              <a:t>“Living by the locals”</a:t>
            </a:r>
            <a:endParaRPr lang="en-US" b="1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6362702" y="3848102"/>
            <a:ext cx="1600200" cy="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378192">
            <a:off x="2389948" y="3023844"/>
            <a:ext cx="3879609" cy="543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Lokal</a:t>
            </a:r>
            <a:r>
              <a:rPr lang="en-US" sz="1400" dirty="0" smtClean="0"/>
              <a:t>, </a:t>
            </a:r>
            <a:r>
              <a:rPr lang="en-US" sz="1400" dirty="0" err="1" smtClean="0"/>
              <a:t>keunikan</a:t>
            </a:r>
            <a:r>
              <a:rPr lang="en-US" sz="1400" dirty="0" smtClean="0"/>
              <a:t> batik mangrove (</a:t>
            </a:r>
            <a:r>
              <a:rPr lang="en-US" sz="1400" dirty="0" err="1" smtClean="0"/>
              <a:t>tujuan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potensi</a:t>
            </a:r>
            <a:r>
              <a:rPr lang="en-US" sz="1400" dirty="0" smtClean="0"/>
              <a:t> mangrove)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791200" y="5522893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Berhubungan</a:t>
            </a:r>
            <a:r>
              <a:rPr lang="en-US" sz="1400" dirty="0" smtClean="0"/>
              <a:t> </a:t>
            </a:r>
            <a:r>
              <a:rPr lang="en-US" sz="1400" dirty="0" err="1" smtClean="0"/>
              <a:t>langsung</a:t>
            </a:r>
            <a:r>
              <a:rPr lang="en-US" sz="1400" dirty="0" smtClean="0"/>
              <a:t> </a:t>
            </a:r>
            <a:r>
              <a:rPr lang="en-US" sz="1400" dirty="0" err="1" smtClean="0"/>
              <a:t>dengan</a:t>
            </a:r>
            <a:r>
              <a:rPr lang="en-US" sz="1400" dirty="0" smtClean="0"/>
              <a:t> </a:t>
            </a:r>
            <a:r>
              <a:rPr lang="en-US" sz="1400" dirty="0" err="1" smtClean="0"/>
              <a:t>konteks</a:t>
            </a:r>
            <a:r>
              <a:rPr lang="en-US" sz="1400" dirty="0" smtClean="0"/>
              <a:t> </a:t>
            </a:r>
            <a:r>
              <a:rPr lang="en-US" sz="1400" dirty="0" err="1" smtClean="0"/>
              <a:t>lingkungan</a:t>
            </a:r>
            <a:r>
              <a:rPr lang="en-US" sz="1400" dirty="0" smtClean="0"/>
              <a:t>, </a:t>
            </a:r>
            <a:r>
              <a:rPr lang="en-US" sz="1400" dirty="0" err="1" smtClean="0"/>
              <a:t>sumber</a:t>
            </a:r>
            <a:r>
              <a:rPr lang="en-US" sz="1400" dirty="0" smtClean="0"/>
              <a:t> </a:t>
            </a:r>
            <a:r>
              <a:rPr lang="en-US" sz="1400" dirty="0" err="1" smtClean="0"/>
              <a:t>daya</a:t>
            </a:r>
            <a:r>
              <a:rPr lang="en-US" sz="1400" dirty="0" smtClean="0"/>
              <a:t>, </a:t>
            </a:r>
            <a:r>
              <a:rPr lang="en-US" sz="1400" dirty="0" err="1" smtClean="0"/>
              <a:t>teknik</a:t>
            </a:r>
            <a:r>
              <a:rPr lang="en-US" sz="1400" dirty="0" smtClean="0"/>
              <a:t> </a:t>
            </a:r>
            <a:r>
              <a:rPr lang="en-US" sz="1400" dirty="0" err="1" smtClean="0"/>
              <a:t>lokal</a:t>
            </a:r>
            <a:r>
              <a:rPr lang="en-US" sz="1400" dirty="0" smtClean="0"/>
              <a:t>, </a:t>
            </a:r>
            <a:r>
              <a:rPr lang="en-US" sz="1400" dirty="0" err="1" smtClean="0"/>
              <a:t>gaya</a:t>
            </a:r>
            <a:r>
              <a:rPr lang="en-US" sz="1400" dirty="0" smtClean="0"/>
              <a:t> </a:t>
            </a:r>
            <a:r>
              <a:rPr lang="en-US" sz="1400" dirty="0" err="1" smtClean="0"/>
              <a:t>hidup</a:t>
            </a:r>
            <a:r>
              <a:rPr lang="en-US" sz="1400" dirty="0" smtClean="0"/>
              <a:t>,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budaya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09600" y="56388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Memanfaatkan</a:t>
            </a:r>
            <a:r>
              <a:rPr lang="en-US" sz="1400" dirty="0" smtClean="0"/>
              <a:t> </a:t>
            </a:r>
            <a:r>
              <a:rPr lang="en-US" sz="1400" dirty="0" err="1" smtClean="0"/>
              <a:t>potensi</a:t>
            </a:r>
            <a:r>
              <a:rPr lang="en-US" sz="1400" dirty="0" smtClean="0"/>
              <a:t> </a:t>
            </a:r>
            <a:r>
              <a:rPr lang="en-US" sz="1400" dirty="0" err="1" smtClean="0"/>
              <a:t>lokal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" y="19020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Ekosistem</a:t>
            </a:r>
            <a:r>
              <a:rPr lang="en-US" sz="1400" dirty="0" smtClean="0"/>
              <a:t> yang </a:t>
            </a:r>
            <a:r>
              <a:rPr lang="en-US" sz="1400" dirty="0" err="1" smtClean="0"/>
              <a:t>lokal</a:t>
            </a:r>
            <a:endParaRPr lang="en-US" sz="14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029200" y="16002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How to be ??</a:t>
            </a:r>
          </a:p>
          <a:p>
            <a:pPr algn="ctr"/>
            <a:r>
              <a:rPr lang="en-US" sz="1600" dirty="0" err="1" smtClean="0"/>
              <a:t>Mengenal</a:t>
            </a:r>
            <a:r>
              <a:rPr lang="en-US" sz="1600" dirty="0" smtClean="0"/>
              <a:t> </a:t>
            </a:r>
            <a:r>
              <a:rPr lang="en-US" sz="1600" dirty="0" err="1" smtClean="0"/>
              <a:t>potensi</a:t>
            </a:r>
            <a:r>
              <a:rPr lang="en-US" sz="1600" dirty="0" smtClean="0"/>
              <a:t> </a:t>
            </a:r>
            <a:r>
              <a:rPr lang="en-US" sz="1600" dirty="0" err="1" smtClean="0"/>
              <a:t>lokal</a:t>
            </a:r>
            <a:r>
              <a:rPr lang="en-US" sz="1600" dirty="0" smtClean="0"/>
              <a:t> </a:t>
            </a:r>
            <a:r>
              <a:rPr lang="en-US" sz="1600" dirty="0" err="1" smtClean="0"/>
              <a:t>lingkungan</a:t>
            </a:r>
            <a:endParaRPr lang="en-US" sz="1600" dirty="0" smtClean="0"/>
          </a:p>
          <a:p>
            <a:pPr algn="ctr"/>
            <a:r>
              <a:rPr lang="en-US" sz="1600" dirty="0" err="1" smtClean="0"/>
              <a:t>Memahami</a:t>
            </a:r>
            <a:r>
              <a:rPr lang="en-US" sz="1600" dirty="0" smtClean="0"/>
              <a:t> </a:t>
            </a:r>
            <a:r>
              <a:rPr lang="en-US" sz="1600" dirty="0" err="1" smtClean="0"/>
              <a:t>bahwa</a:t>
            </a:r>
            <a:r>
              <a:rPr lang="en-US" sz="1600" dirty="0" smtClean="0"/>
              <a:t> </a:t>
            </a:r>
            <a:r>
              <a:rPr lang="en-US" sz="1600" dirty="0" err="1" smtClean="0"/>
              <a:t>potensi</a:t>
            </a:r>
            <a:r>
              <a:rPr lang="en-US" sz="1600" dirty="0" smtClean="0"/>
              <a:t> </a:t>
            </a:r>
            <a:r>
              <a:rPr lang="en-US" sz="1600" dirty="0" err="1" smtClean="0"/>
              <a:t>tersebut</a:t>
            </a:r>
            <a:r>
              <a:rPr lang="en-US" sz="1600" dirty="0" smtClean="0"/>
              <a:t> </a:t>
            </a:r>
            <a:r>
              <a:rPr lang="en-US" sz="1600" dirty="0" err="1" smtClean="0"/>
              <a:t>tidak</a:t>
            </a:r>
            <a:r>
              <a:rPr lang="en-US" sz="1600" dirty="0" smtClean="0"/>
              <a:t> </a:t>
            </a:r>
            <a:r>
              <a:rPr lang="en-US" sz="1600" dirty="0" err="1" smtClean="0"/>
              <a:t>boleh</a:t>
            </a:r>
            <a:r>
              <a:rPr lang="en-US" sz="1600" dirty="0" smtClean="0"/>
              <a:t> </a:t>
            </a:r>
            <a:r>
              <a:rPr lang="en-US" sz="1600" dirty="0" err="1" smtClean="0"/>
              <a:t>diabaikan</a:t>
            </a:r>
            <a:r>
              <a:rPr lang="en-US" sz="1600" dirty="0" smtClean="0"/>
              <a:t> </a:t>
            </a:r>
            <a:r>
              <a:rPr lang="en-US" sz="1600" dirty="0" err="1" smtClean="0"/>
              <a:t>tetapi</a:t>
            </a:r>
            <a:r>
              <a:rPr lang="en-US" sz="1600" dirty="0" smtClean="0"/>
              <a:t> </a:t>
            </a:r>
            <a:r>
              <a:rPr lang="en-US" sz="1600" dirty="0" err="1" smtClean="0"/>
              <a:t>harus</a:t>
            </a:r>
            <a:r>
              <a:rPr lang="en-US" sz="1600" dirty="0" smtClean="0"/>
              <a:t> </a:t>
            </a:r>
            <a:r>
              <a:rPr lang="en-US" sz="1600" dirty="0" err="1" smtClean="0"/>
              <a:t>dimanfaatkan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dikembangkan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219200"/>
            <a:ext cx="181162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971800"/>
            <a:ext cx="1430803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KONSEP &amp; PENDEKATAN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3276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Perusakan</a:t>
            </a:r>
            <a:r>
              <a:rPr lang="en-US" sz="1400" dirty="0" smtClean="0"/>
              <a:t> </a:t>
            </a:r>
            <a:r>
              <a:rPr lang="en-US" sz="1400" dirty="0" err="1" smtClean="0"/>
              <a:t>terhadap</a:t>
            </a:r>
            <a:r>
              <a:rPr lang="en-US" sz="1400" dirty="0" smtClean="0"/>
              <a:t>  </a:t>
            </a:r>
            <a:r>
              <a:rPr lang="en-US" sz="1400" dirty="0" err="1" smtClean="0"/>
              <a:t>ekosistem</a:t>
            </a:r>
            <a:r>
              <a:rPr lang="en-US" sz="1400" dirty="0" smtClean="0"/>
              <a:t> mangrove </a:t>
            </a:r>
            <a:r>
              <a:rPr lang="en-US" sz="1400" dirty="0" err="1" smtClean="0"/>
              <a:t>akibat</a:t>
            </a:r>
            <a:r>
              <a:rPr lang="en-US" sz="1400" dirty="0" smtClean="0"/>
              <a:t> </a:t>
            </a:r>
            <a:r>
              <a:rPr lang="en-US" sz="1400" dirty="0" err="1" smtClean="0"/>
              <a:t>ulah</a:t>
            </a:r>
            <a:r>
              <a:rPr lang="en-US" sz="1400" dirty="0" smtClean="0"/>
              <a:t> </a:t>
            </a:r>
            <a:r>
              <a:rPr lang="en-US" sz="1400" dirty="0" err="1" smtClean="0"/>
              <a:t>manusia</a:t>
            </a:r>
            <a:r>
              <a:rPr lang="en-US" sz="1400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4572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Pencapaian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5983"/>
          <a:stretch>
            <a:fillRect/>
          </a:stretch>
        </p:blipFill>
        <p:spPr bwMode="auto">
          <a:xfrm>
            <a:off x="152400" y="762000"/>
            <a:ext cx="8382000" cy="606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Straight Arrow Connector 17"/>
          <p:cNvCxnSpPr/>
          <p:nvPr/>
        </p:nvCxnSpPr>
        <p:spPr>
          <a:xfrm>
            <a:off x="5791200" y="1524000"/>
            <a:ext cx="990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7315200" y="1600200"/>
            <a:ext cx="1066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838200" y="1447800"/>
            <a:ext cx="990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>
            <a:off x="2362200" y="1524000"/>
            <a:ext cx="1066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5829300" y="2933700"/>
            <a:ext cx="68580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 flipH="1" flipV="1">
            <a:off x="5029200" y="4572000"/>
            <a:ext cx="60960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105400" y="1383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00400" y="13832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34200" y="838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Ekowisata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mangrove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381000" y="914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MERRIIC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91000" y="621166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Pengrajin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bahan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baku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Oval 45"/>
          <p:cNvSpPr/>
          <p:nvPr/>
        </p:nvSpPr>
        <p:spPr>
          <a:xfrm>
            <a:off x="1828800" y="1676400"/>
            <a:ext cx="1524000" cy="1600200"/>
          </a:xfrm>
          <a:prstGeom prst="ellipse">
            <a:avLst/>
          </a:prstGeom>
          <a:solidFill>
            <a:srgbClr val="F44642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181600" y="1676400"/>
            <a:ext cx="1524000" cy="533400"/>
          </a:xfrm>
          <a:prstGeom prst="ellipse">
            <a:avLst/>
          </a:prstGeom>
          <a:solidFill>
            <a:srgbClr val="F44642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828800" y="2286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Area </a:t>
            </a:r>
            <a:r>
              <a:rPr lang="en-US" b="1" dirty="0" err="1" smtClean="0"/>
              <a:t>parkir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5105400" y="1752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Area </a:t>
            </a:r>
            <a:r>
              <a:rPr lang="en-US" b="1" dirty="0" err="1" smtClean="0"/>
              <a:t>parkir</a:t>
            </a:r>
            <a:endParaRPr lang="en-US" b="1" dirty="0"/>
          </a:p>
        </p:txBody>
      </p:sp>
      <p:sp>
        <p:nvSpPr>
          <p:cNvPr id="50" name="Oval 49"/>
          <p:cNvSpPr/>
          <p:nvPr/>
        </p:nvSpPr>
        <p:spPr>
          <a:xfrm>
            <a:off x="1828800" y="5181600"/>
            <a:ext cx="990600" cy="914400"/>
          </a:xfrm>
          <a:prstGeom prst="ellipse">
            <a:avLst/>
          </a:prstGeom>
          <a:solidFill>
            <a:srgbClr val="FE8637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419600" y="5257800"/>
            <a:ext cx="609600" cy="381000"/>
          </a:xfrm>
          <a:prstGeom prst="rect">
            <a:avLst/>
          </a:prstGeom>
          <a:solidFill>
            <a:schemeClr val="accent1">
              <a:lumMod val="5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1487588">
            <a:off x="5673203" y="2493258"/>
            <a:ext cx="266686" cy="1676400"/>
          </a:xfrm>
          <a:prstGeom prst="ellipse">
            <a:avLst/>
          </a:prstGeom>
          <a:solidFill>
            <a:srgbClr val="7030A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487588">
            <a:off x="2830455" y="4836337"/>
            <a:ext cx="596791" cy="547327"/>
          </a:xfrm>
          <a:prstGeom prst="ellipse">
            <a:avLst/>
          </a:prstGeom>
          <a:solidFill>
            <a:srgbClr val="7030A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rot="4576543">
            <a:off x="3531961" y="4595598"/>
            <a:ext cx="266686" cy="1676400"/>
          </a:xfrm>
          <a:prstGeom prst="ellipse">
            <a:avLst/>
          </a:prstGeom>
          <a:solidFill>
            <a:srgbClr val="7030A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447800" y="534418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Area </a:t>
            </a:r>
            <a:r>
              <a:rPr lang="en-US" sz="1400" b="1" dirty="0" err="1" smtClean="0"/>
              <a:t>parkir</a:t>
            </a:r>
            <a:endParaRPr lang="en-US" sz="1400" b="1" dirty="0" smtClean="0"/>
          </a:p>
          <a:p>
            <a:pPr algn="ctr"/>
            <a:r>
              <a:rPr lang="en-US" sz="1400" b="1" dirty="0" err="1" smtClean="0"/>
              <a:t>karyawan</a:t>
            </a:r>
            <a:endParaRPr lang="en-US" sz="1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4343400" y="5257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Entrance</a:t>
            </a:r>
          </a:p>
          <a:p>
            <a:r>
              <a:rPr lang="en-US" sz="1200" b="1" dirty="0" smtClean="0"/>
              <a:t> </a:t>
            </a:r>
            <a:r>
              <a:rPr lang="en-US" sz="1200" b="1" dirty="0" err="1" smtClean="0"/>
              <a:t>karyawan</a:t>
            </a:r>
            <a:endParaRPr lang="en-US" sz="1200" b="1" dirty="0"/>
          </a:p>
        </p:txBody>
      </p:sp>
      <p:sp>
        <p:nvSpPr>
          <p:cNvPr id="57" name="TextBox 56"/>
          <p:cNvSpPr txBox="1"/>
          <p:nvPr/>
        </p:nvSpPr>
        <p:spPr>
          <a:xfrm rot="17846293">
            <a:off x="4943210" y="279460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Service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2667000" y="495002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Service</a:t>
            </a:r>
            <a:endParaRPr lang="en-US" sz="1400" b="1" dirty="0"/>
          </a:p>
        </p:txBody>
      </p:sp>
      <p:sp>
        <p:nvSpPr>
          <p:cNvPr id="59" name="TextBox 58"/>
          <p:cNvSpPr txBox="1"/>
          <p:nvPr/>
        </p:nvSpPr>
        <p:spPr>
          <a:xfrm rot="20921793">
            <a:off x="3140442" y="507484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Service</a:t>
            </a:r>
            <a:endParaRPr lang="en-US" b="1" dirty="0"/>
          </a:p>
        </p:txBody>
      </p:sp>
      <p:sp>
        <p:nvSpPr>
          <p:cNvPr id="61" name="Rectangle 60"/>
          <p:cNvSpPr/>
          <p:nvPr/>
        </p:nvSpPr>
        <p:spPr>
          <a:xfrm>
            <a:off x="6096000" y="2209800"/>
            <a:ext cx="1524000" cy="304800"/>
          </a:xfrm>
          <a:prstGeom prst="rect">
            <a:avLst/>
          </a:prstGeom>
          <a:solidFill>
            <a:srgbClr val="FFE636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33400" y="2057400"/>
            <a:ext cx="1371600" cy="304800"/>
          </a:xfrm>
          <a:prstGeom prst="rect">
            <a:avLst/>
          </a:prstGeom>
          <a:solidFill>
            <a:srgbClr val="FFE636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381000" y="197673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Entrance</a:t>
            </a:r>
          </a:p>
          <a:p>
            <a:pPr algn="ctr"/>
            <a:r>
              <a:rPr lang="en-US" sz="1200" b="1" dirty="0" smtClean="0"/>
              <a:t>pedestrian</a:t>
            </a:r>
            <a:endParaRPr lang="en-US" sz="12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5791200" y="212913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Entrance</a:t>
            </a:r>
          </a:p>
          <a:p>
            <a:pPr algn="ctr"/>
            <a:r>
              <a:rPr lang="en-US" sz="1200" b="1" dirty="0" smtClean="0"/>
              <a:t>pedestrian</a:t>
            </a:r>
            <a:endParaRPr lang="en-US" sz="12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4572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Zoning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Terbagi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menjadi</a:t>
            </a:r>
            <a:r>
              <a:rPr lang="en-US" sz="2000" b="1" dirty="0" smtClean="0"/>
              <a:t> 7 </a:t>
            </a:r>
            <a:r>
              <a:rPr lang="en-US" sz="2000" b="1" dirty="0" err="1" smtClean="0"/>
              <a:t>zona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yaitu</a:t>
            </a:r>
            <a:r>
              <a:rPr lang="en-US" sz="2000" b="1" dirty="0" smtClean="0"/>
              <a:t> :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752600"/>
            <a:ext cx="8305800" cy="3362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Zona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produksi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fasilitas</a:t>
            </a:r>
            <a:r>
              <a:rPr lang="en-US" dirty="0" smtClean="0"/>
              <a:t> </a:t>
            </a:r>
            <a:r>
              <a:rPr lang="en-US" dirty="0" err="1" smtClean="0"/>
              <a:t>produksi</a:t>
            </a:r>
            <a:r>
              <a:rPr lang="en-US" dirty="0" smtClean="0"/>
              <a:t> &amp; </a:t>
            </a:r>
            <a:r>
              <a:rPr lang="en-US" dirty="0" err="1" smtClean="0"/>
              <a:t>pengolahan</a:t>
            </a:r>
            <a:r>
              <a:rPr lang="en-US" dirty="0" smtClean="0"/>
              <a:t> </a:t>
            </a:r>
            <a:r>
              <a:rPr lang="en-US" dirty="0" err="1" smtClean="0"/>
              <a:t>limbah</a:t>
            </a:r>
            <a:r>
              <a:rPr lang="en-US" dirty="0" smtClean="0"/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Zona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edukasi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fasilitas</a:t>
            </a:r>
            <a:r>
              <a:rPr lang="en-US" dirty="0" smtClean="0"/>
              <a:t> </a:t>
            </a:r>
            <a:r>
              <a:rPr lang="en-US" dirty="0" err="1" smtClean="0"/>
              <a:t>infromasi</a:t>
            </a:r>
            <a:r>
              <a:rPr lang="en-US" dirty="0" smtClean="0"/>
              <a:t>, </a:t>
            </a:r>
            <a:r>
              <a:rPr lang="en-US" dirty="0" err="1" smtClean="0"/>
              <a:t>pameran</a:t>
            </a:r>
            <a:r>
              <a:rPr lang="en-US" dirty="0" smtClean="0"/>
              <a:t>, </a:t>
            </a:r>
            <a:r>
              <a:rPr lang="en-US" dirty="0" err="1" smtClean="0"/>
              <a:t>pelatihan</a:t>
            </a:r>
            <a:r>
              <a:rPr lang="en-US" dirty="0" smtClean="0"/>
              <a:t>, </a:t>
            </a:r>
            <a:r>
              <a:rPr lang="en-US" dirty="0" err="1" smtClean="0"/>
              <a:t>penjualan</a:t>
            </a:r>
            <a:r>
              <a:rPr lang="en-US" dirty="0" smtClean="0"/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Zona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penunjang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(food court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fasilitas</a:t>
            </a:r>
            <a:r>
              <a:rPr lang="en-US" dirty="0" smtClean="0"/>
              <a:t> </a:t>
            </a:r>
            <a:r>
              <a:rPr lang="en-US" dirty="0" err="1" smtClean="0"/>
              <a:t>tambahan</a:t>
            </a:r>
            <a:r>
              <a:rPr lang="en-US" dirty="0" smtClean="0"/>
              <a:t> </a:t>
            </a:r>
            <a:r>
              <a:rPr lang="en-US" dirty="0" err="1" smtClean="0"/>
              <a:t>yaitu</a:t>
            </a:r>
            <a:r>
              <a:rPr lang="en-US" dirty="0" smtClean="0"/>
              <a:t> toilet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musholla</a:t>
            </a:r>
            <a:r>
              <a:rPr lang="en-US" dirty="0" smtClean="0"/>
              <a:t>) 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Zona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pengelola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fasilitas</a:t>
            </a:r>
            <a:r>
              <a:rPr lang="en-US" dirty="0" smtClean="0"/>
              <a:t> </a:t>
            </a:r>
            <a:r>
              <a:rPr lang="en-US" dirty="0" err="1" smtClean="0"/>
              <a:t>pengelola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karyawan</a:t>
            </a:r>
            <a:r>
              <a:rPr lang="en-US" dirty="0" smtClean="0"/>
              <a:t>)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Zona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penerima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Zona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servis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Zona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parkir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pengunjung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karyawan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304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Zoning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822959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7467600" cy="1143000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Pengaruh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potensi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sekitar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terhadap</a:t>
            </a:r>
            <a:r>
              <a:rPr lang="en-US" sz="36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cap="small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proyek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81000" y="1676400"/>
            <a:ext cx="8255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717498" y="381000"/>
            <a:ext cx="502702" cy="6477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rgbClr val="F446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IMPLEMENTASI DESAIN</a:t>
            </a:r>
            <a:endParaRPr lang="en-US" b="1" dirty="0">
              <a:solidFill>
                <a:srgbClr val="F446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522</TotalTime>
  <Words>1098</Words>
  <Application>Microsoft Office PowerPoint</Application>
  <PresentationFormat>On-screen Show (4:3)</PresentationFormat>
  <Paragraphs>288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Oriel</vt:lpstr>
      <vt:lpstr>FASILITAS PRODUKSI DAN EDUKASI BATIK MANGROVE DI SURABAYA</vt:lpstr>
      <vt:lpstr> kerangka berpikir</vt:lpstr>
      <vt:lpstr> lokasi</vt:lpstr>
      <vt:lpstr>RUMUSAN MASALAH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FASILITAS PRODUKSI DAN EDUKASI BATIK MANGROVE DI SURABAYA</dc:title>
  <dc:creator>Helen</dc:creator>
  <cp:lastModifiedBy>Helen</cp:lastModifiedBy>
  <cp:revision>73</cp:revision>
  <dcterms:created xsi:type="dcterms:W3CDTF">2010-11-03T10:55:59Z</dcterms:created>
  <dcterms:modified xsi:type="dcterms:W3CDTF">2010-12-13T01:10:13Z</dcterms:modified>
</cp:coreProperties>
</file>