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74" r:id="rId2"/>
    <p:sldId id="275" r:id="rId3"/>
    <p:sldId id="279" r:id="rId4"/>
    <p:sldId id="280" r:id="rId5"/>
    <p:sldId id="297" r:id="rId6"/>
    <p:sldId id="289" r:id="rId7"/>
    <p:sldId id="284" r:id="rId8"/>
    <p:sldId id="298" r:id="rId9"/>
    <p:sldId id="285" r:id="rId10"/>
    <p:sldId id="286" r:id="rId11"/>
    <p:sldId id="282" r:id="rId12"/>
    <p:sldId id="283" r:id="rId13"/>
    <p:sldId id="299" r:id="rId14"/>
    <p:sldId id="302" r:id="rId15"/>
    <p:sldId id="301" r:id="rId16"/>
    <p:sldId id="290" r:id="rId17"/>
    <p:sldId id="293" r:id="rId18"/>
    <p:sldId id="291" r:id="rId19"/>
    <p:sldId id="296" r:id="rId20"/>
    <p:sldId id="308" r:id="rId21"/>
    <p:sldId id="309" r:id="rId22"/>
    <p:sldId id="310" r:id="rId23"/>
    <p:sldId id="312" r:id="rId24"/>
    <p:sldId id="313" r:id="rId25"/>
    <p:sldId id="325" r:id="rId26"/>
    <p:sldId id="324" r:id="rId27"/>
    <p:sldId id="314" r:id="rId28"/>
    <p:sldId id="321" r:id="rId29"/>
    <p:sldId id="322" r:id="rId30"/>
    <p:sldId id="323" r:id="rId31"/>
    <p:sldId id="315" r:id="rId32"/>
    <p:sldId id="329" r:id="rId33"/>
    <p:sldId id="317" r:id="rId34"/>
    <p:sldId id="318" r:id="rId35"/>
    <p:sldId id="320" r:id="rId36"/>
    <p:sldId id="303" r:id="rId37"/>
    <p:sldId id="306" r:id="rId38"/>
    <p:sldId id="307" r:id="rId39"/>
    <p:sldId id="328" r:id="rId40"/>
  </p:sldIdLst>
  <p:sldSz cx="9906000" cy="6858000" type="A4"/>
  <p:notesSz cx="9144000" cy="6858000"/>
  <p:defaultTextStyle>
    <a:defPPr>
      <a:defRPr lang="en-US"/>
    </a:defPPr>
    <a:lvl1pPr marL="0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774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1547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7320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3093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8867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4640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0413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6187" algn="l" defTabSz="51577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1FFFF6"/>
    <a:srgbClr val="9DC9FF"/>
    <a:srgbClr val="A9E4FF"/>
    <a:srgbClr val="FF9D1A"/>
    <a:srgbClr val="984EFF"/>
    <a:srgbClr val="24E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23" autoAdjust="0"/>
    <p:restoredTop sz="94660"/>
  </p:normalViewPr>
  <p:slideViewPr>
    <p:cSldViewPr snapToObjects="1">
      <p:cViewPr varScale="1">
        <p:scale>
          <a:sx n="85" d="100"/>
          <a:sy n="85" d="100"/>
        </p:scale>
        <p:origin x="-1504" y="-12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F0EE0-6067-C648-BC38-5DEF4EE07387}" type="datetime1">
              <a:rPr lang="en-US" smtClean="0"/>
              <a:t>1/14/11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FF8A7-B07F-474E-9E63-61F131514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849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8C117-66F5-B447-BBC4-AA8B611D0422}" type="datetime1">
              <a:rPr lang="en-US" smtClean="0"/>
              <a:t>1/14/11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1E158-7B58-A54A-9325-613ADA22E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608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5774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1547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7320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3093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8867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94640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0413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26187" algn="l" defTabSz="51577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3950" y="3124201"/>
            <a:ext cx="7016750" cy="1914144"/>
          </a:xfrm>
        </p:spPr>
        <p:txBody>
          <a:bodyPr vert="horz" lIns="51577" tIns="0" rIns="51577" bIns="0" rtlCol="0" anchor="b" anchorCtr="0">
            <a:noAutofit/>
          </a:bodyPr>
          <a:lstStyle>
            <a:lvl1pPr algn="l" defTabSz="1031547" rtl="0" eaLnBrk="1" latinLnBrk="0" hangingPunct="1">
              <a:lnSpc>
                <a:spcPts val="5640"/>
              </a:lnSpc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3950" y="5056632"/>
            <a:ext cx="7016750" cy="704088"/>
          </a:xfrm>
        </p:spPr>
        <p:txBody>
          <a:bodyPr vert="horz" lIns="103155" tIns="0" rIns="51577" bIns="0" rtlCol="0">
            <a:normAutofit/>
          </a:bodyPr>
          <a:lstStyle>
            <a:lvl1pPr marL="0" indent="0" algn="l" defTabSz="1031547" rtl="0" eaLnBrk="1" latinLnBrk="0" hangingPunct="1">
              <a:lnSpc>
                <a:spcPts val="2933"/>
              </a:lnSpc>
              <a:spcBef>
                <a:spcPts val="2256"/>
              </a:spcBef>
              <a:buSzPct val="90000"/>
              <a:buFontTx/>
              <a:buNone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1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7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3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8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4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0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6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1" y="6300217"/>
            <a:ext cx="2149602" cy="274320"/>
          </a:xfrm>
        </p:spPr>
        <p:txBody>
          <a:bodyPr vert="horz" lIns="103155" tIns="51577" rIns="103155" bIns="51577" rtlCol="0" anchor="ctr"/>
          <a:lstStyle>
            <a:lvl1pPr marL="0" algn="l" defTabSz="1031547" rtl="0" eaLnBrk="1" latinLnBrk="0" hangingPunct="1">
              <a:defRPr sz="12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89298" y="6300217"/>
            <a:ext cx="4130802" cy="274320"/>
          </a:xfrm>
        </p:spPr>
        <p:txBody>
          <a:bodyPr vert="horz" lIns="103155" tIns="51577" rIns="103155" bIns="51577" rtlCol="0" anchor="ctr"/>
          <a:lstStyle>
            <a:lvl1pPr marL="0" algn="l" defTabSz="1031547" rtl="0" eaLnBrk="1" latinLnBrk="0" hangingPunct="1">
              <a:defRPr sz="12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4930" y="6300217"/>
            <a:ext cx="742950" cy="274320"/>
          </a:xfrm>
        </p:spPr>
        <p:txBody>
          <a:bodyPr vert="horz" lIns="103155" tIns="51577" rIns="103155" bIns="51577" rtlCol="0" anchor="ctr"/>
          <a:lstStyle>
            <a:lvl1pPr marL="0" algn="r" defTabSz="1031547" rtl="0" eaLnBrk="1" latinLnBrk="0" hangingPunct="1">
              <a:defRPr sz="12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AFC56213-B4C4-4C5C-8EAE-01416D175C4F}" type="slidenum">
              <a:rPr smtClean="0"/>
              <a:pPr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5032248" y="1735138"/>
            <a:ext cx="386334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5032248" y="3870960"/>
            <a:ext cx="386334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735140"/>
            <a:ext cx="3863340" cy="4056062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735138"/>
            <a:ext cx="386334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90600" y="3870960"/>
            <a:ext cx="386334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5032248" y="1735138"/>
            <a:ext cx="386334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5032248" y="3870960"/>
            <a:ext cx="386334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1" y="1690049"/>
            <a:ext cx="3860933" cy="1162050"/>
          </a:xfrm>
        </p:spPr>
        <p:txBody>
          <a:bodyPr tIns="0" bIns="0" anchor="b"/>
          <a:lstStyle>
            <a:lvl1pPr algn="l">
              <a:lnSpc>
                <a:spcPts val="5189"/>
              </a:lnSpc>
              <a:defRPr sz="47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6188" y="368491"/>
            <a:ext cx="3863340" cy="5627498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599" y="2866031"/>
            <a:ext cx="3860933" cy="2163172"/>
          </a:xfrm>
        </p:spPr>
        <p:txBody>
          <a:bodyPr/>
          <a:lstStyle>
            <a:lvl1pPr marL="0" indent="0">
              <a:buNone/>
              <a:defRPr sz="2300"/>
            </a:lvl1pPr>
            <a:lvl2pPr marL="515774" indent="0">
              <a:buNone/>
              <a:defRPr sz="1400"/>
            </a:lvl2pPr>
            <a:lvl3pPr marL="1031547" indent="0">
              <a:buNone/>
              <a:defRPr sz="1100"/>
            </a:lvl3pPr>
            <a:lvl4pPr marL="1547320" indent="0">
              <a:buNone/>
              <a:defRPr sz="1000"/>
            </a:lvl4pPr>
            <a:lvl5pPr marL="2063093" indent="0">
              <a:buNone/>
              <a:defRPr sz="1000"/>
            </a:lvl5pPr>
            <a:lvl6pPr marL="2578867" indent="0">
              <a:buNone/>
              <a:defRPr sz="1000"/>
            </a:lvl6pPr>
            <a:lvl7pPr marL="3094640" indent="0">
              <a:buNone/>
              <a:defRPr sz="1000"/>
            </a:lvl7pPr>
            <a:lvl8pPr marL="3610413" indent="0">
              <a:buNone/>
              <a:defRPr sz="1000"/>
            </a:lvl8pPr>
            <a:lvl9pPr marL="412618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5675" y="1524001"/>
            <a:ext cx="3863340" cy="1162050"/>
          </a:xfrm>
        </p:spPr>
        <p:txBody>
          <a:bodyPr tIns="0" bIns="0" anchor="b"/>
          <a:lstStyle>
            <a:lvl1pPr algn="l">
              <a:lnSpc>
                <a:spcPts val="5189"/>
              </a:lnSpc>
              <a:defRPr sz="47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35673" y="2699982"/>
            <a:ext cx="3863340" cy="2163172"/>
          </a:xfrm>
        </p:spPr>
        <p:txBody>
          <a:bodyPr/>
          <a:lstStyle>
            <a:lvl1pPr marL="0" indent="0">
              <a:buNone/>
              <a:defRPr sz="2300"/>
            </a:lvl1pPr>
            <a:lvl2pPr marL="515774" indent="0">
              <a:buNone/>
              <a:defRPr sz="1400"/>
            </a:lvl2pPr>
            <a:lvl3pPr marL="1031547" indent="0">
              <a:buNone/>
              <a:defRPr sz="1100"/>
            </a:lvl3pPr>
            <a:lvl4pPr marL="1547320" indent="0">
              <a:buNone/>
              <a:defRPr sz="1000"/>
            </a:lvl4pPr>
            <a:lvl5pPr marL="2063093" indent="0">
              <a:buNone/>
              <a:defRPr sz="1000"/>
            </a:lvl5pPr>
            <a:lvl6pPr marL="2578867" indent="0">
              <a:buNone/>
              <a:defRPr sz="1000"/>
            </a:lvl6pPr>
            <a:lvl7pPr marL="3094640" indent="0">
              <a:buNone/>
              <a:defRPr sz="1000"/>
            </a:lvl7pPr>
            <a:lvl8pPr marL="3610413" indent="0">
              <a:buNone/>
              <a:defRPr sz="1000"/>
            </a:lvl8pPr>
            <a:lvl9pPr marL="412618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81449" y="505651"/>
            <a:ext cx="417183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76194" y="667560"/>
            <a:ext cx="3757719" cy="512472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39527" y="3520799"/>
            <a:ext cx="4428693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531980" y="3682580"/>
            <a:ext cx="4012785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83605" y="241258"/>
            <a:ext cx="4428693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76058" y="403039"/>
            <a:ext cx="4012785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1220" y="1524001"/>
            <a:ext cx="3863340" cy="1162050"/>
          </a:xfrm>
        </p:spPr>
        <p:txBody>
          <a:bodyPr tIns="0" bIns="0" anchor="b"/>
          <a:lstStyle>
            <a:lvl1pPr algn="l">
              <a:lnSpc>
                <a:spcPts val="5189"/>
              </a:lnSpc>
              <a:defRPr sz="47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31218" y="2699982"/>
            <a:ext cx="3863340" cy="2163172"/>
          </a:xfrm>
        </p:spPr>
        <p:txBody>
          <a:bodyPr/>
          <a:lstStyle>
            <a:lvl1pPr marL="0" indent="0">
              <a:buNone/>
              <a:defRPr sz="2300"/>
            </a:lvl1pPr>
            <a:lvl2pPr marL="515774" indent="0">
              <a:buNone/>
              <a:defRPr sz="1400"/>
            </a:lvl2pPr>
            <a:lvl3pPr marL="1031547" indent="0">
              <a:buNone/>
              <a:defRPr sz="1100"/>
            </a:lvl3pPr>
            <a:lvl4pPr marL="1547320" indent="0">
              <a:buNone/>
              <a:defRPr sz="1000"/>
            </a:lvl4pPr>
            <a:lvl5pPr marL="2063093" indent="0">
              <a:buNone/>
              <a:defRPr sz="1000"/>
            </a:lvl5pPr>
            <a:lvl6pPr marL="2578867" indent="0">
              <a:buNone/>
              <a:defRPr sz="1000"/>
            </a:lvl6pPr>
            <a:lvl7pPr marL="3094640" indent="0">
              <a:buNone/>
              <a:defRPr sz="1000"/>
            </a:lvl7pPr>
            <a:lvl8pPr marL="3610413" indent="0">
              <a:buNone/>
              <a:defRPr sz="1000"/>
            </a:lvl8pPr>
            <a:lvl9pPr marL="412618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762376"/>
            <a:ext cx="7924800" cy="1162050"/>
          </a:xfrm>
        </p:spPr>
        <p:txBody>
          <a:bodyPr tIns="0" bIns="0" anchor="b"/>
          <a:lstStyle>
            <a:lvl1pPr algn="l">
              <a:lnSpc>
                <a:spcPts val="5189"/>
              </a:lnSpc>
              <a:defRPr sz="41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230891" y="379101"/>
            <a:ext cx="5450604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4928736"/>
            <a:ext cx="7924800" cy="987970"/>
          </a:xfrm>
        </p:spPr>
        <p:txBody>
          <a:bodyPr/>
          <a:lstStyle>
            <a:lvl1pPr marL="0" indent="0">
              <a:buNone/>
              <a:defRPr sz="2300"/>
            </a:lvl1pPr>
            <a:lvl2pPr marL="515774" indent="0">
              <a:buNone/>
              <a:defRPr sz="1400"/>
            </a:lvl2pPr>
            <a:lvl3pPr marL="1031547" indent="0">
              <a:buNone/>
              <a:defRPr sz="1100"/>
            </a:lvl3pPr>
            <a:lvl4pPr marL="1547320" indent="0">
              <a:buNone/>
              <a:defRPr sz="1000"/>
            </a:lvl4pPr>
            <a:lvl5pPr marL="2063093" indent="0">
              <a:buNone/>
              <a:defRPr sz="1000"/>
            </a:lvl5pPr>
            <a:lvl6pPr marL="2578867" indent="0">
              <a:buNone/>
              <a:defRPr sz="1000"/>
            </a:lvl6pPr>
            <a:lvl7pPr marL="3094640" indent="0">
              <a:buNone/>
              <a:defRPr sz="1000"/>
            </a:lvl7pPr>
            <a:lvl8pPr marL="3610413" indent="0">
              <a:buNone/>
              <a:defRPr sz="1000"/>
            </a:lvl8pPr>
            <a:lvl9pPr marL="412618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435506" y="564564"/>
            <a:ext cx="5041375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762376"/>
            <a:ext cx="7924800" cy="1162050"/>
          </a:xfrm>
        </p:spPr>
        <p:txBody>
          <a:bodyPr tIns="0" bIns="0" anchor="b"/>
          <a:lstStyle>
            <a:lvl1pPr algn="l">
              <a:lnSpc>
                <a:spcPts val="5189"/>
              </a:lnSpc>
              <a:defRPr sz="41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23162" y="116368"/>
            <a:ext cx="4299815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324082" y="305001"/>
            <a:ext cx="3898326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512605" y="323142"/>
            <a:ext cx="5192084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697861" y="507668"/>
            <a:ext cx="4802265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4926106"/>
            <a:ext cx="7924800" cy="990600"/>
          </a:xfrm>
        </p:spPr>
        <p:txBody>
          <a:bodyPr/>
          <a:lstStyle>
            <a:lvl1pPr marL="0" indent="0">
              <a:buNone/>
              <a:defRPr sz="2300"/>
            </a:lvl1pPr>
            <a:lvl2pPr marL="515774" indent="0">
              <a:buNone/>
              <a:defRPr sz="1400"/>
            </a:lvl2pPr>
            <a:lvl3pPr marL="1031547" indent="0">
              <a:buNone/>
              <a:defRPr sz="1100"/>
            </a:lvl3pPr>
            <a:lvl4pPr marL="1547320" indent="0">
              <a:buNone/>
              <a:defRPr sz="1000"/>
            </a:lvl4pPr>
            <a:lvl5pPr marL="2063093" indent="0">
              <a:buNone/>
              <a:defRPr sz="1000"/>
            </a:lvl5pPr>
            <a:lvl6pPr marL="2578867" indent="0">
              <a:buNone/>
              <a:defRPr sz="1000"/>
            </a:lvl6pPr>
            <a:lvl7pPr marL="3094640" indent="0">
              <a:buNone/>
              <a:defRPr sz="1000"/>
            </a:lvl7pPr>
            <a:lvl8pPr marL="3610413" indent="0">
              <a:buNone/>
              <a:defRPr sz="1000"/>
            </a:lvl8pPr>
            <a:lvl9pPr marL="412618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0991" y="450852"/>
            <a:ext cx="916590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50852"/>
            <a:ext cx="64389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215733" y="3200400"/>
            <a:ext cx="8690264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0881" y="3833097"/>
            <a:ext cx="5118100" cy="1209964"/>
          </a:xfrm>
        </p:spPr>
        <p:txBody>
          <a:bodyPr lIns="51577" tIns="0" rIns="51577" bIns="0" anchor="b" anchorCtr="0">
            <a:noAutofit/>
          </a:bodyPr>
          <a:lstStyle>
            <a:lvl1pPr algn="l">
              <a:lnSpc>
                <a:spcPts val="5640"/>
              </a:lnSpc>
              <a:defRPr sz="5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90881" y="5056909"/>
            <a:ext cx="5118100" cy="706586"/>
          </a:xfrm>
        </p:spPr>
        <p:txBody>
          <a:bodyPr lIns="103155" tIns="0" rIns="51577" bIns="0">
            <a:normAutofit/>
          </a:bodyPr>
          <a:lstStyle>
            <a:lvl1pPr marL="0" indent="0" algn="l">
              <a:lnSpc>
                <a:spcPts val="2933"/>
              </a:lnSpc>
              <a:buNone/>
              <a:defRPr sz="2500">
                <a:solidFill>
                  <a:schemeClr val="tx1"/>
                </a:solidFill>
              </a:defRPr>
            </a:lvl1pPr>
            <a:lvl2pPr marL="515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1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7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3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8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4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0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6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298744"/>
            <a:ext cx="2146300" cy="273050"/>
          </a:xfrm>
        </p:spPr>
        <p:txBody>
          <a:bodyPr/>
          <a:lstStyle>
            <a:lvl1pPr algn="l">
              <a:defRPr sz="1200">
                <a:latin typeface="Rockwell" pitchFamily="18" charset="0"/>
              </a:defRPr>
            </a:lvl1pPr>
          </a:lstStyle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2600" y="6298744"/>
            <a:ext cx="41275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94" y="6312392"/>
            <a:ext cx="742950" cy="26509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194560"/>
            <a:ext cx="8420100" cy="1362076"/>
          </a:xfrm>
        </p:spPr>
        <p:txBody>
          <a:bodyPr vert="horz" lIns="51577" tIns="0" rIns="51577" bIns="0" rtlCol="0" anchor="b" anchorCtr="0">
            <a:noAutofit/>
          </a:bodyPr>
          <a:lstStyle>
            <a:lvl1pPr algn="l" defTabSz="1031547" rtl="0" eaLnBrk="1" latinLnBrk="0" hangingPunct="1">
              <a:lnSpc>
                <a:spcPts val="5640"/>
              </a:lnSpc>
              <a:spcBef>
                <a:spcPct val="0"/>
              </a:spcBef>
              <a:buNone/>
              <a:defRPr sz="52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3557016"/>
            <a:ext cx="8420100" cy="987552"/>
          </a:xfrm>
        </p:spPr>
        <p:txBody>
          <a:bodyPr vert="horz" lIns="103155" tIns="0" rIns="51577" bIns="0" rtlCol="0" anchor="t" anchorCtr="0">
            <a:normAutofit/>
          </a:bodyPr>
          <a:lstStyle>
            <a:lvl1pPr marL="0" indent="0">
              <a:buNone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7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15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7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30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88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4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0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61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1031547" rtl="0" eaLnBrk="1" latinLnBrk="0" hangingPunct="1">
              <a:spcBef>
                <a:spcPts val="2256"/>
              </a:spcBef>
              <a:buSzPct val="90000"/>
              <a:buFontTx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D87C-65A5-496D-87B3-2194CD1739D5}" type="slidenum">
              <a:rPr smtClean="0"/>
              <a:pPr/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72086" y="1689847"/>
            <a:ext cx="913391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38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196353"/>
            <a:ext cx="5778500" cy="1362076"/>
          </a:xfrm>
        </p:spPr>
        <p:txBody>
          <a:bodyPr lIns="51577" tIns="0" rIns="51577" bIns="0" anchor="b" anchorCtr="0"/>
          <a:lstStyle>
            <a:lvl1pPr algn="l">
              <a:lnSpc>
                <a:spcPts val="5640"/>
              </a:lnSpc>
              <a:defRPr sz="52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3560619"/>
            <a:ext cx="5778500" cy="983087"/>
          </a:xfrm>
        </p:spPr>
        <p:txBody>
          <a:bodyPr tIns="0" rIns="51577" bIns="0" anchor="t" anchorCtr="0"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5157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15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7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30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88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4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0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61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5506" y="4069804"/>
            <a:ext cx="6000354" cy="1162050"/>
          </a:xfrm>
        </p:spPr>
        <p:txBody>
          <a:bodyPr tIns="0" bIns="0" anchor="b"/>
          <a:lstStyle>
            <a:lvl1pPr algn="l">
              <a:lnSpc>
                <a:spcPts val="5189"/>
              </a:lnSpc>
              <a:defRPr sz="5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708883" y="445180"/>
            <a:ext cx="5867601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929153" y="632632"/>
            <a:ext cx="5427063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1294" y="5230909"/>
            <a:ext cx="5994038" cy="865093"/>
          </a:xfrm>
        </p:spPr>
        <p:txBody>
          <a:bodyPr/>
          <a:lstStyle>
            <a:lvl1pPr marL="0" indent="0">
              <a:buNone/>
              <a:defRPr sz="2500"/>
            </a:lvl1pPr>
            <a:lvl2pPr marL="515774" indent="0">
              <a:buNone/>
              <a:defRPr sz="1400"/>
            </a:lvl2pPr>
            <a:lvl3pPr marL="1031547" indent="0">
              <a:buNone/>
              <a:defRPr sz="1100"/>
            </a:lvl3pPr>
            <a:lvl4pPr marL="1547320" indent="0">
              <a:buNone/>
              <a:defRPr sz="1000"/>
            </a:lvl4pPr>
            <a:lvl5pPr marL="2063093" indent="0">
              <a:buNone/>
              <a:defRPr sz="1000"/>
            </a:lvl5pPr>
            <a:lvl6pPr marL="2578867" indent="0">
              <a:buNone/>
              <a:defRPr sz="1000"/>
            </a:lvl6pPr>
            <a:lvl7pPr marL="3094640" indent="0">
              <a:buNone/>
              <a:defRPr sz="1000"/>
            </a:lvl7pPr>
            <a:lvl8pPr marL="3610413" indent="0">
              <a:buNone/>
              <a:defRPr sz="1000"/>
            </a:lvl8pPr>
            <a:lvl9pPr marL="412618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735140"/>
            <a:ext cx="3863340" cy="4056062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735140"/>
            <a:ext cx="3863340" cy="4056062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270" y="1419367"/>
            <a:ext cx="3467100" cy="584035"/>
          </a:xfrm>
        </p:spPr>
        <p:txBody>
          <a:bodyPr anchor="b"/>
          <a:lstStyle>
            <a:lvl1pPr marL="0" indent="0" algn="ctr">
              <a:buNone/>
              <a:defRPr sz="25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515774" indent="0">
              <a:buNone/>
              <a:defRPr sz="2300" b="1"/>
            </a:lvl2pPr>
            <a:lvl3pPr marL="1031547" indent="0">
              <a:buNone/>
              <a:defRPr sz="2000" b="1"/>
            </a:lvl3pPr>
            <a:lvl4pPr marL="1547320" indent="0">
              <a:buNone/>
              <a:defRPr sz="1800" b="1"/>
            </a:lvl4pPr>
            <a:lvl5pPr marL="2063093" indent="0">
              <a:buNone/>
              <a:defRPr sz="1800" b="1"/>
            </a:lvl5pPr>
            <a:lvl6pPr marL="2578867" indent="0">
              <a:buNone/>
              <a:defRPr sz="1800" b="1"/>
            </a:lvl6pPr>
            <a:lvl7pPr marL="3094640" indent="0">
              <a:buNone/>
              <a:defRPr sz="1800" b="1"/>
            </a:lvl7pPr>
            <a:lvl8pPr marL="3610413" indent="0">
              <a:buNone/>
              <a:defRPr sz="1800" b="1"/>
            </a:lvl8pPr>
            <a:lvl9pPr marL="4126187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2148" y="2174876"/>
            <a:ext cx="3863340" cy="3616325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1102" y="1419367"/>
            <a:ext cx="3467100" cy="584035"/>
          </a:xfrm>
        </p:spPr>
        <p:txBody>
          <a:bodyPr anchor="b"/>
          <a:lstStyle>
            <a:lvl1pPr marL="0" indent="0" algn="ctr">
              <a:buNone/>
              <a:defRPr sz="25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515774" indent="0">
              <a:buNone/>
              <a:defRPr sz="2300" b="1"/>
            </a:lvl2pPr>
            <a:lvl3pPr marL="1031547" indent="0">
              <a:buNone/>
              <a:defRPr sz="2000" b="1"/>
            </a:lvl3pPr>
            <a:lvl4pPr marL="1547320" indent="0">
              <a:buNone/>
              <a:defRPr sz="1800" b="1"/>
            </a:lvl4pPr>
            <a:lvl5pPr marL="2063093" indent="0">
              <a:buNone/>
              <a:defRPr sz="1800" b="1"/>
            </a:lvl5pPr>
            <a:lvl6pPr marL="2578867" indent="0">
              <a:buNone/>
              <a:defRPr sz="1800" b="1"/>
            </a:lvl6pPr>
            <a:lvl7pPr marL="3094640" indent="0">
              <a:buNone/>
              <a:defRPr sz="1800" b="1"/>
            </a:lvl7pPr>
            <a:lvl8pPr marL="3610413" indent="0">
              <a:buNone/>
              <a:defRPr sz="1800" b="1"/>
            </a:lvl8pPr>
            <a:lvl9pPr marL="4126187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3724" y="2174876"/>
            <a:ext cx="3863340" cy="3616325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794" y="1897041"/>
            <a:ext cx="3498056" cy="142876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625" y="1897041"/>
            <a:ext cx="3498056" cy="142876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794" y="1897041"/>
            <a:ext cx="3498056" cy="142876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625" y="1897041"/>
            <a:ext cx="3498056" cy="1428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735138"/>
            <a:ext cx="792480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90600" y="3870960"/>
            <a:ext cx="7924800" cy="1920240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602" y="503239"/>
            <a:ext cx="7923081" cy="868362"/>
          </a:xfrm>
          <a:prstGeom prst="rect">
            <a:avLst/>
          </a:prstGeom>
        </p:spPr>
        <p:txBody>
          <a:bodyPr vert="horz" lIns="103155" tIns="51577" rIns="103155" bIns="51577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2" y="1735138"/>
            <a:ext cx="7923081" cy="4056062"/>
          </a:xfrm>
          <a:prstGeom prst="rect">
            <a:avLst/>
          </a:prstGeom>
        </p:spPr>
        <p:txBody>
          <a:bodyPr vert="horz" lIns="103155" tIns="51577" rIns="103155" bIns="5157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02058" y="6314461"/>
            <a:ext cx="1403350" cy="265090"/>
          </a:xfrm>
          <a:prstGeom prst="rect">
            <a:avLst/>
          </a:prstGeom>
        </p:spPr>
        <p:txBody>
          <a:bodyPr vert="horz" lIns="103155" tIns="51577" rIns="103155" bIns="51577" rtlCol="0" anchor="ctr"/>
          <a:lstStyle>
            <a:lvl1pPr algn="r">
              <a:defRPr sz="12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80D06E5D-41DF-7742-87BF-81431FB89A68}" type="datetimeFigureOut">
              <a:rPr lang="en-US" smtClean="0"/>
              <a:pPr/>
              <a:t>1/14/11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71159" y="6305798"/>
            <a:ext cx="4027798" cy="259278"/>
          </a:xfrm>
          <a:prstGeom prst="rect">
            <a:avLst/>
          </a:prstGeom>
        </p:spPr>
        <p:txBody>
          <a:bodyPr vert="horz" lIns="103155" tIns="51577" rIns="103155" bIns="51577" rtlCol="0" anchor="ctr"/>
          <a:lstStyle>
            <a:lvl1pPr algn="r">
              <a:defRPr sz="12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8171" y="5476097"/>
            <a:ext cx="1606644" cy="851848"/>
          </a:xfrm>
          <a:prstGeom prst="rect">
            <a:avLst/>
          </a:prstGeom>
        </p:spPr>
        <p:txBody>
          <a:bodyPr vert="horz" lIns="103155" tIns="51577" rIns="103155" bIns="51577" rtlCol="0" anchor="ctr"/>
          <a:lstStyle>
            <a:lvl1pPr algn="r">
              <a:defRPr sz="93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20A7B42-45E6-6443-A120-E983C2CCE6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ctr" defTabSz="1031547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2937" indent="-522937" algn="l" defTabSz="1031547" rtl="0" eaLnBrk="1" latinLnBrk="0" hangingPunct="1">
        <a:spcBef>
          <a:spcPts val="2256"/>
        </a:spcBef>
        <a:buSzPct val="90000"/>
        <a:buFontTx/>
        <a:buBlip>
          <a:blip r:embed="rId22"/>
        </a:buBlip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1031547" indent="-515774" algn="l" defTabSz="1031547" rtl="0" eaLnBrk="1" latinLnBrk="0" hangingPunct="1">
        <a:spcBef>
          <a:spcPts val="677"/>
        </a:spcBef>
        <a:buSzPct val="90000"/>
        <a:buFontTx/>
        <a:buBlip>
          <a:blip r:embed="rId23"/>
        </a:buBlip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6586" indent="-385039" algn="l" defTabSz="1031547" rtl="0" eaLnBrk="1" latinLnBrk="0" hangingPunct="1">
        <a:spcBef>
          <a:spcPts val="677"/>
        </a:spcBef>
        <a:buSzPct val="90000"/>
        <a:buFontTx/>
        <a:buBlip>
          <a:blip r:embed="rId24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01626" indent="-385039" algn="l" defTabSz="1031547" rtl="0" eaLnBrk="1" latinLnBrk="0" hangingPunct="1">
        <a:spcBef>
          <a:spcPts val="677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86665" indent="-385039" algn="l" defTabSz="1031547" rtl="0" eaLnBrk="1" latinLnBrk="0" hangingPunct="1">
        <a:spcBef>
          <a:spcPts val="677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36754" indent="-257887" algn="l" defTabSz="103154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52527" indent="-257887" algn="l" defTabSz="103154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68300" indent="-257887" algn="l" defTabSz="103154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074" indent="-257887" algn="l" defTabSz="103154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774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547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320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3093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8867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640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413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187" algn="l" defTabSz="103154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6" Type="http://schemas.openxmlformats.org/officeDocument/2006/relationships/image" Target="../media/image62.jpeg"/><Relationship Id="rId7" Type="http://schemas.openxmlformats.org/officeDocument/2006/relationships/image" Target="../media/image63.jpeg"/><Relationship Id="rId8" Type="http://schemas.openxmlformats.org/officeDocument/2006/relationships/image" Target="../media/image64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jpeg"/><Relationship Id="rId5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4" Type="http://schemas.openxmlformats.org/officeDocument/2006/relationships/image" Target="../media/image76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slide" Target="slide24.xml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slide" Target="slide24.xml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21.jpeg"/><Relationship Id="rId5" Type="http://schemas.openxmlformats.org/officeDocument/2006/relationships/image" Target="../media/image94.png"/><Relationship Id="rId6" Type="http://schemas.openxmlformats.org/officeDocument/2006/relationships/image" Target="../media/image84.jpeg"/><Relationship Id="rId7" Type="http://schemas.openxmlformats.org/officeDocument/2006/relationships/slide" Target="slide24.xml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84.jpeg"/><Relationship Id="rId6" Type="http://schemas.openxmlformats.org/officeDocument/2006/relationships/slide" Target="slide24.xml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84.jpeg"/><Relationship Id="rId5" Type="http://schemas.openxmlformats.org/officeDocument/2006/relationships/slide" Target="slide24.xml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6.pn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4" Type="http://schemas.openxmlformats.org/officeDocument/2006/relationships/slide" Target="slide24.xml"/><Relationship Id="rId5" Type="http://schemas.openxmlformats.org/officeDocument/2006/relationships/image" Target="../media/image84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4" Type="http://schemas.openxmlformats.org/officeDocument/2006/relationships/image" Target="../media/image104.jpeg"/><Relationship Id="rId5" Type="http://schemas.openxmlformats.org/officeDocument/2006/relationships/image" Target="../media/image105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6.jpeg"/><Relationship Id="rId3" Type="http://schemas.openxmlformats.org/officeDocument/2006/relationships/image" Target="../media/image10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4" Type="http://schemas.openxmlformats.org/officeDocument/2006/relationships/image" Target="../media/image110.jpeg"/><Relationship Id="rId5" Type="http://schemas.openxmlformats.org/officeDocument/2006/relationships/image" Target="../media/image111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Relationship Id="rId6" Type="http://schemas.openxmlformats.org/officeDocument/2006/relationships/image" Target="../media/image116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7.jpeg"/><Relationship Id="rId3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5" Type="http://schemas.openxmlformats.org/officeDocument/2006/relationships/image" Target="../media/image122.png"/><Relationship Id="rId6" Type="http://schemas.openxmlformats.org/officeDocument/2006/relationships/image" Target="../media/image12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6.png"/><Relationship Id="rId3" Type="http://schemas.openxmlformats.org/officeDocument/2006/relationships/image" Target="../media/image1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4" Type="http://schemas.openxmlformats.org/officeDocument/2006/relationships/image" Target="../media/image130.emf"/><Relationship Id="rId5" Type="http://schemas.openxmlformats.org/officeDocument/2006/relationships/image" Target="../media/image131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S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363021"/>
              </a:clrFrom>
              <a:clrTo>
                <a:srgbClr val="363021">
                  <a:alpha val="0"/>
                </a:srgbClr>
              </a:clrTo>
            </a:clrChange>
            <a:alphaModFix amt="43000"/>
          </a:blip>
          <a:stretch>
            <a:fillRect/>
          </a:stretch>
        </p:blipFill>
        <p:spPr>
          <a:xfrm>
            <a:off x="0" y="0"/>
            <a:ext cx="10540709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47650" y="1744868"/>
            <a:ext cx="9328150" cy="1914144"/>
          </a:xfrm>
          <a:prstGeom prst="rect">
            <a:avLst/>
          </a:prstGeom>
        </p:spPr>
        <p:txBody>
          <a:bodyPr vert="horz" lIns="51577" tIns="0" rIns="51577" bIns="0" rtlCol="0" anchor="ctr" anchorCtr="0">
            <a:noAutofit/>
          </a:bodyPr>
          <a:lstStyle/>
          <a:p>
            <a:pPr algn="r"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Balai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Pelatihan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Seni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Kriya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bagi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</a:p>
          <a:p>
            <a:pPr algn="r"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Eks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Penderita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Lepra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di</a:t>
            </a:r>
            <a:r>
              <a:rPr lang="en-US" sz="4100" dirty="0" smtClean="0">
                <a:latin typeface="Century Gothic"/>
                <a:ea typeface="+mj-ea"/>
                <a:cs typeface="Century Gothic"/>
              </a:rPr>
              <a:t> Surabaya</a:t>
            </a:r>
            <a:endParaRPr lang="en-US" sz="4100" dirty="0">
              <a:latin typeface="Century Gothic"/>
              <a:ea typeface="+mj-ea"/>
              <a:cs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1744867"/>
            <a:ext cx="6604000" cy="381160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r"/>
            <a:r>
              <a:rPr lang="en-US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TUGAS AKHIR S1 PERIODE 63</a:t>
            </a:r>
            <a:endParaRPr lang="en-US" sz="1800" i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Schoolbook"/>
              <a:cs typeface="Century Schoolbook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724150" y="4953001"/>
            <a:ext cx="7016750" cy="1676400"/>
          </a:xfrm>
          <a:prstGeom prst="rect">
            <a:avLst/>
          </a:prstGeom>
        </p:spPr>
        <p:txBody>
          <a:bodyPr vert="horz" lIns="103155" tIns="0" rIns="51577" bIns="0" rtlCol="0" anchor="b">
            <a:normAutofit/>
          </a:bodyPr>
          <a:lstStyle/>
          <a:p>
            <a:pPr algn="r" defTabSz="1031547">
              <a:lnSpc>
                <a:spcPts val="564"/>
              </a:lnSpc>
              <a:spcBef>
                <a:spcPts val="2256"/>
              </a:spcBef>
              <a:buSzPct val="90000"/>
              <a:defRPr/>
            </a:pPr>
            <a:endParaRPr lang="en-US" sz="1200" dirty="0" smtClean="0">
              <a:latin typeface="BlairMdITC TT-Medium"/>
              <a:cs typeface="BlairMdITC TT-Medium"/>
            </a:endParaRPr>
          </a:p>
          <a:p>
            <a:pPr algn="r" defTabSz="1031547">
              <a:lnSpc>
                <a:spcPts val="564"/>
              </a:lnSpc>
              <a:spcBef>
                <a:spcPts val="2256"/>
              </a:spcBef>
              <a:buSzPct val="90000"/>
              <a:defRPr/>
            </a:pPr>
            <a:r>
              <a:rPr lang="en-US" sz="1200" i="1" dirty="0" err="1" smtClean="0">
                <a:solidFill>
                  <a:srgbClr val="595959"/>
                </a:solidFill>
                <a:latin typeface="Century Gothic"/>
                <a:cs typeface="Century Gothic"/>
              </a:rPr>
              <a:t>Oleh</a:t>
            </a:r>
            <a:r>
              <a:rPr lang="en-US" sz="12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 :</a:t>
            </a:r>
            <a:r>
              <a:rPr lang="en-US" sz="18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 </a:t>
            </a:r>
          </a:p>
          <a:p>
            <a:pPr algn="r" defTabSz="1031547">
              <a:lnSpc>
                <a:spcPts val="564"/>
              </a:lnSpc>
              <a:spcBef>
                <a:spcPts val="2256"/>
              </a:spcBef>
              <a:buSzPct val="90000"/>
              <a:defRPr/>
            </a:pPr>
            <a:r>
              <a:rPr lang="en-US" sz="18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Vivien Andryani H. / 22406002</a:t>
            </a:r>
          </a:p>
          <a:p>
            <a:pPr algn="r" defTabSz="1031547">
              <a:lnSpc>
                <a:spcPts val="564"/>
              </a:lnSpc>
              <a:spcBef>
                <a:spcPts val="2256"/>
              </a:spcBef>
              <a:buSzPct val="90000"/>
              <a:defRPr/>
            </a:pPr>
            <a:r>
              <a:rPr lang="en-US" sz="12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Mentor </a:t>
            </a:r>
            <a:r>
              <a:rPr lang="en-US" sz="1200" i="1" dirty="0" err="1" smtClean="0">
                <a:solidFill>
                  <a:srgbClr val="595959"/>
                </a:solidFill>
                <a:latin typeface="Century Gothic"/>
                <a:cs typeface="Century Gothic"/>
              </a:rPr>
              <a:t>pembimbing</a:t>
            </a:r>
            <a:r>
              <a:rPr lang="en-US" sz="12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 :</a:t>
            </a:r>
            <a:r>
              <a:rPr lang="en-US" sz="18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 </a:t>
            </a:r>
          </a:p>
          <a:p>
            <a:pPr algn="r" defTabSz="1031547">
              <a:lnSpc>
                <a:spcPts val="564"/>
              </a:lnSpc>
              <a:spcBef>
                <a:spcPts val="2256"/>
              </a:spcBef>
              <a:buSzPct val="90000"/>
              <a:defRPr/>
            </a:pPr>
            <a:r>
              <a:rPr lang="en-US" sz="1700" i="1" dirty="0" smtClean="0">
                <a:solidFill>
                  <a:srgbClr val="595959"/>
                </a:solidFill>
                <a:latin typeface="Century Gothic"/>
                <a:cs typeface="Century Gothic"/>
              </a:rPr>
              <a:t>Ir. Joyce Marcella Laurens, </a:t>
            </a:r>
            <a:r>
              <a:rPr lang="en-US" sz="1700" i="1" dirty="0" err="1" smtClean="0">
                <a:solidFill>
                  <a:srgbClr val="595959"/>
                </a:solidFill>
                <a:latin typeface="Century Gothic"/>
                <a:cs typeface="Century Gothic"/>
              </a:rPr>
              <a:t>M.Arch</a:t>
            </a:r>
            <a:endParaRPr lang="en-US" sz="1700" i="1" dirty="0" smtClean="0">
              <a:solidFill>
                <a:srgbClr val="595959"/>
              </a:solidFill>
              <a:latin typeface="Century Gothic"/>
              <a:cs typeface="Century Gothic"/>
            </a:endParaRPr>
          </a:p>
          <a:p>
            <a:pPr algn="r" defTabSz="1031547">
              <a:lnSpc>
                <a:spcPts val="564"/>
              </a:lnSpc>
              <a:spcBef>
                <a:spcPts val="2256"/>
              </a:spcBef>
              <a:buSzPct val="90000"/>
              <a:defRPr/>
            </a:pPr>
            <a:endParaRPr lang="en-US" sz="1700" i="1" dirty="0">
              <a:solidFill>
                <a:srgbClr val="595959"/>
              </a:solidFill>
              <a:latin typeface="Century Gothic"/>
              <a:cs typeface="Century Gothic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4.ANALISA SITE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l="29196" t="13296" r="46411" b="67403"/>
          <a:stretch>
            <a:fillRect/>
          </a:stretch>
        </p:blipFill>
        <p:spPr>
          <a:xfrm>
            <a:off x="990602" y="744538"/>
            <a:ext cx="4167056" cy="2151062"/>
          </a:xfr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512840" y="6270627"/>
            <a:ext cx="6393160" cy="587375"/>
          </a:xfrm>
        </p:spPr>
        <p:txBody>
          <a:bodyPr/>
          <a:lstStyle/>
          <a:p>
            <a:pPr algn="r"/>
            <a:r>
              <a:rPr lang="en-US" sz="3600" dirty="0" smtClean="0">
                <a:latin typeface="Century Gothic"/>
                <a:cs typeface="Century Gothic"/>
              </a:rPr>
              <a:t>…</a:t>
            </a:r>
            <a:r>
              <a:rPr lang="en-US" sz="3600" dirty="0" err="1" smtClean="0">
                <a:latin typeface="Century Gothic"/>
                <a:cs typeface="Century Gothic"/>
              </a:rPr>
              <a:t>kebisingan</a:t>
            </a:r>
            <a:endParaRPr lang="en-US" sz="360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5310972" y="685800"/>
            <a:ext cx="4375150" cy="3397250"/>
          </a:xfrm>
        </p:spPr>
        <p:txBody>
          <a:bodyPr>
            <a:normAutofit/>
          </a:bodyPr>
          <a:lstStyle/>
          <a:p>
            <a:pPr>
              <a:spcBef>
                <a:spcPts val="1128"/>
              </a:spcBef>
              <a:buNone/>
            </a:pPr>
            <a:r>
              <a:rPr lang="en-US" sz="2300" dirty="0" err="1" smtClean="0">
                <a:solidFill>
                  <a:srgbClr val="7F7F7F"/>
                </a:solidFill>
              </a:rPr>
              <a:t>Sumber</a:t>
            </a:r>
            <a:r>
              <a:rPr lang="en-US" sz="2300" dirty="0" smtClean="0">
                <a:solidFill>
                  <a:srgbClr val="7F7F7F"/>
                </a:solidFill>
              </a:rPr>
              <a:t> </a:t>
            </a:r>
            <a:r>
              <a:rPr lang="en-US" sz="2300" dirty="0" err="1" smtClean="0">
                <a:solidFill>
                  <a:srgbClr val="7F7F7F"/>
                </a:solidFill>
              </a:rPr>
              <a:t>kebisingan</a:t>
            </a:r>
            <a:r>
              <a:rPr lang="en-US" sz="2300" dirty="0" smtClean="0">
                <a:solidFill>
                  <a:srgbClr val="7F7F7F"/>
                </a:solidFill>
              </a:rPr>
              <a:t> </a:t>
            </a:r>
            <a:r>
              <a:rPr lang="en-US" sz="2300" dirty="0" err="1" smtClean="0">
                <a:solidFill>
                  <a:srgbClr val="7F7F7F"/>
                </a:solidFill>
              </a:rPr>
              <a:t>utama</a:t>
            </a:r>
            <a:r>
              <a:rPr lang="en-US" sz="2300" dirty="0" smtClean="0">
                <a:solidFill>
                  <a:srgbClr val="7F7F7F"/>
                </a:solidFill>
              </a:rPr>
              <a:t> :</a:t>
            </a:r>
          </a:p>
          <a:p>
            <a:pPr>
              <a:spcBef>
                <a:spcPts val="1128"/>
              </a:spcBef>
              <a:buNone/>
            </a:pPr>
            <a:r>
              <a:rPr lang="en-US" sz="2300" dirty="0" err="1" smtClean="0"/>
              <a:t>Rel</a:t>
            </a:r>
            <a:r>
              <a:rPr lang="en-US" sz="2300" dirty="0" smtClean="0"/>
              <a:t> </a:t>
            </a:r>
            <a:r>
              <a:rPr lang="en-US" sz="2300" dirty="0" err="1" smtClean="0"/>
              <a:t>Kereta</a:t>
            </a:r>
            <a:r>
              <a:rPr lang="en-US" sz="2300" dirty="0" smtClean="0"/>
              <a:t> </a:t>
            </a:r>
            <a:r>
              <a:rPr lang="en-US" sz="2300" dirty="0" err="1" smtClean="0"/>
              <a:t>Api</a:t>
            </a:r>
            <a:endParaRPr lang="en-US" sz="2300" dirty="0" smtClean="0"/>
          </a:p>
          <a:p>
            <a:pPr>
              <a:spcBef>
                <a:spcPts val="1128"/>
              </a:spcBef>
              <a:buNone/>
            </a:pPr>
            <a:r>
              <a:rPr lang="en-US" sz="23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Sumber</a:t>
            </a:r>
            <a:r>
              <a:rPr lang="en-US" sz="23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3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kebisingan</a:t>
            </a:r>
            <a:r>
              <a:rPr lang="en-US" sz="23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lain : </a:t>
            </a:r>
          </a:p>
          <a:p>
            <a:pPr>
              <a:spcBef>
                <a:spcPts val="1128"/>
              </a:spcBef>
              <a:buNone/>
            </a:pPr>
            <a:r>
              <a:rPr lang="en-US" sz="2300" dirty="0" err="1" smtClean="0"/>
              <a:t>Aktivitas</a:t>
            </a:r>
            <a:r>
              <a:rPr lang="en-US" sz="2300" dirty="0" smtClean="0"/>
              <a:t> </a:t>
            </a:r>
            <a:r>
              <a:rPr lang="en-US" sz="2300" dirty="0" err="1" smtClean="0"/>
              <a:t>Jalan</a:t>
            </a:r>
            <a:r>
              <a:rPr lang="en-US" sz="2300" dirty="0" smtClean="0"/>
              <a:t> Raya </a:t>
            </a:r>
            <a:r>
              <a:rPr lang="en-US" sz="2300" dirty="0" err="1" smtClean="0"/>
              <a:t>Sememi</a:t>
            </a:r>
            <a:endParaRPr lang="en-US" sz="2300" dirty="0" smtClean="0"/>
          </a:p>
          <a:p>
            <a:pPr>
              <a:spcBef>
                <a:spcPts val="1128"/>
              </a:spcBef>
              <a:buNone/>
            </a:pPr>
            <a:r>
              <a:rPr lang="en-US" sz="2300" dirty="0" err="1" smtClean="0"/>
              <a:t>Universitas</a:t>
            </a:r>
            <a:r>
              <a:rPr lang="en-US" sz="2300" dirty="0" smtClean="0"/>
              <a:t> </a:t>
            </a:r>
            <a:r>
              <a:rPr lang="en-US" sz="2300" dirty="0" err="1" smtClean="0"/>
              <a:t>Wijaya</a:t>
            </a:r>
            <a:r>
              <a:rPr lang="en-US" sz="2300" dirty="0" smtClean="0"/>
              <a:t> Putra</a:t>
            </a: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-1872766" y="-533399"/>
            <a:ext cx="5151512" cy="1162050"/>
          </a:xfrm>
          <a:prstGeom prst="rect">
            <a:avLst/>
          </a:prstGeom>
        </p:spPr>
        <p:txBody>
          <a:bodyPr vert="horz" lIns="103155" tIns="0" rIns="103155" bIns="0" rtlCol="0" anchor="b">
            <a:noAutofit/>
          </a:bodyPr>
          <a:lstStyle/>
          <a:p>
            <a:pPr algn="r" defTabSz="1031547">
              <a:lnSpc>
                <a:spcPts val="5189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analisa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site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16" name="Picture 15" descr="Untitled-1.jpg"/>
          <p:cNvPicPr>
            <a:picLocks noChangeAspect="1"/>
          </p:cNvPicPr>
          <p:nvPr/>
        </p:nvPicPr>
        <p:blipFill>
          <a:blip r:embed="rId3"/>
          <a:srcRect l="10081" r="3226"/>
          <a:stretch>
            <a:fillRect/>
          </a:stretch>
        </p:blipFill>
        <p:spPr>
          <a:xfrm>
            <a:off x="702990" y="3048003"/>
            <a:ext cx="4607982" cy="3406775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V="1">
            <a:off x="2971801" y="3276600"/>
            <a:ext cx="2806700" cy="806450"/>
          </a:xfrm>
          <a:prstGeom prst="straightConnector1">
            <a:avLst/>
          </a:prstGeom>
          <a:ln w="381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778501" y="4971872"/>
            <a:ext cx="4155272" cy="133526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dirty="0" smtClean="0"/>
              <a:t>Area site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kebisingan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.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Tanggapan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: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sesuai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ruang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butuh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ketenangan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seperti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hunian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778501" y="3048003"/>
            <a:ext cx="4155272" cy="1950821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dirty="0" smtClean="0"/>
              <a:t>Area site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kebisingan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</a:t>
            </a:r>
          </a:p>
          <a:p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Tanggapan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: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perletakkan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ruang-ruang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membutuhkan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ketenangan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/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vegetasi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tambahan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buffer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kebisingan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971801" y="4822827"/>
            <a:ext cx="2806700" cy="434975"/>
          </a:xfrm>
          <a:prstGeom prst="straightConnector1">
            <a:avLst/>
          </a:prstGeom>
          <a:ln w="381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70450" y="-600074"/>
            <a:ext cx="5778500" cy="1362076"/>
          </a:xfrm>
        </p:spPr>
        <p:txBody>
          <a:bodyPr/>
          <a:lstStyle/>
          <a:p>
            <a:r>
              <a:rPr lang="en-US" b="0" dirty="0" err="1" smtClean="0">
                <a:latin typeface="Century Gothic"/>
                <a:cs typeface="Century Gothic"/>
              </a:rPr>
              <a:t>masalah</a:t>
            </a:r>
            <a:r>
              <a:rPr lang="en-US" b="0" dirty="0" err="1" smtClean="0">
                <a:solidFill>
                  <a:srgbClr val="7F7F7F"/>
                </a:solidFill>
                <a:latin typeface="Century Gothic"/>
                <a:cs typeface="Century Gothic"/>
              </a:rPr>
              <a:t>desain</a:t>
            </a:r>
            <a:endParaRPr lang="en-US" b="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12750" y="1905000"/>
            <a:ext cx="7346950" cy="3505200"/>
          </a:xfrm>
        </p:spPr>
        <p:txBody>
          <a:bodyPr>
            <a:normAutofit fontScale="70000" lnSpcReduction="20000"/>
          </a:bodyPr>
          <a:lstStyle/>
          <a:p>
            <a:pPr marL="515774" indent="-515774">
              <a:lnSpc>
                <a:spcPct val="170000"/>
              </a:lnSpc>
              <a:buFont typeface="Wingdings" charset="2"/>
              <a:buChar char="ü"/>
            </a:pPr>
            <a:r>
              <a:rPr lang="en-US" sz="2900" dirty="0" err="1" smtClean="0"/>
              <a:t>Mendesain</a:t>
            </a:r>
            <a:r>
              <a:rPr lang="en-US" sz="2900" dirty="0" smtClean="0"/>
              <a:t> </a:t>
            </a:r>
            <a:r>
              <a:rPr lang="en-US" sz="2900" dirty="0" err="1" smtClean="0"/>
              <a:t>sebuah</a:t>
            </a:r>
            <a:r>
              <a:rPr lang="en-US" sz="2900" dirty="0" smtClean="0"/>
              <a:t> </a:t>
            </a:r>
            <a:r>
              <a:rPr lang="en-US" sz="2900" dirty="0" err="1" smtClean="0"/>
              <a:t>balai</a:t>
            </a:r>
            <a:r>
              <a:rPr lang="en-US" sz="2900" dirty="0" smtClean="0"/>
              <a:t> </a:t>
            </a:r>
            <a:r>
              <a:rPr lang="en-US" sz="2900" dirty="0" err="1" smtClean="0"/>
              <a:t>pelatihan</a:t>
            </a:r>
            <a:r>
              <a:rPr lang="en-US" sz="2900" dirty="0" smtClean="0"/>
              <a:t> yang </a:t>
            </a:r>
            <a:r>
              <a:rPr lang="en-US" sz="2900" dirty="0" err="1" smtClean="0"/>
              <a:t>memiliki</a:t>
            </a:r>
            <a:r>
              <a:rPr lang="en-US" sz="2900" dirty="0" smtClean="0"/>
              <a:t> </a:t>
            </a:r>
            <a:r>
              <a:rPr lang="en-US" sz="2900" dirty="0" err="1" smtClean="0"/>
              <a:t>rutinitas</a:t>
            </a:r>
            <a:r>
              <a:rPr lang="en-US" sz="2900" dirty="0" smtClean="0"/>
              <a:t> </a:t>
            </a:r>
            <a:r>
              <a:rPr lang="en-US" sz="2900" dirty="0" err="1" smtClean="0"/>
              <a:t>pendek</a:t>
            </a:r>
            <a:r>
              <a:rPr lang="en-US" sz="2900" dirty="0" smtClean="0"/>
              <a:t> agar </a:t>
            </a:r>
            <a:r>
              <a:rPr lang="en-US" sz="2900" dirty="0" err="1" smtClean="0"/>
              <a:t>dapat</a:t>
            </a:r>
            <a:r>
              <a:rPr lang="en-US" sz="2900" dirty="0" smtClean="0"/>
              <a:t> </a:t>
            </a:r>
            <a:r>
              <a:rPr lang="en-US" sz="2900" dirty="0" err="1" smtClean="0"/>
              <a:t>membuat</a:t>
            </a:r>
            <a:r>
              <a:rPr lang="en-US" sz="2900" dirty="0" smtClean="0"/>
              <a:t> </a:t>
            </a:r>
            <a:r>
              <a:rPr lang="en-US" sz="2900" dirty="0" err="1" smtClean="0"/>
              <a:t>eks</a:t>
            </a:r>
            <a:r>
              <a:rPr lang="en-US" sz="2900" dirty="0" smtClean="0"/>
              <a:t> </a:t>
            </a:r>
            <a:r>
              <a:rPr lang="en-US" sz="2900" dirty="0" err="1" smtClean="0"/>
              <a:t>penderita</a:t>
            </a:r>
            <a:r>
              <a:rPr lang="en-US" sz="2900" dirty="0" smtClean="0"/>
              <a:t> </a:t>
            </a:r>
            <a:r>
              <a:rPr lang="en-US" sz="2900" dirty="0" err="1" smtClean="0"/>
              <a:t>lepra</a:t>
            </a:r>
            <a:r>
              <a:rPr lang="en-US" sz="2900" dirty="0" smtClean="0"/>
              <a:t> </a:t>
            </a:r>
            <a:r>
              <a:rPr lang="en-US" sz="2900" dirty="0" err="1" smtClean="0"/>
              <a:t>dengan</a:t>
            </a:r>
            <a:r>
              <a:rPr lang="en-US" sz="2900" dirty="0" smtClean="0"/>
              <a:t> </a:t>
            </a:r>
            <a:r>
              <a:rPr lang="en-US" sz="2900" dirty="0" err="1" smtClean="0"/>
              <a:t>segala</a:t>
            </a:r>
            <a:r>
              <a:rPr lang="en-US" sz="2900" dirty="0" smtClean="0"/>
              <a:t> </a:t>
            </a:r>
            <a:r>
              <a:rPr lang="en-US" sz="2900" dirty="0" err="1" smtClean="0"/>
              <a:t>keterbatasannya</a:t>
            </a:r>
            <a:r>
              <a:rPr lang="en-US" sz="2900" dirty="0" smtClean="0"/>
              <a:t> </a:t>
            </a:r>
            <a:r>
              <a:rPr lang="en-US" sz="2900" dirty="0" err="1" smtClean="0"/>
              <a:t>merasa</a:t>
            </a:r>
            <a:r>
              <a:rPr lang="en-US" sz="2900" dirty="0" smtClean="0"/>
              <a:t> </a:t>
            </a:r>
            <a:r>
              <a:rPr lang="en-US" sz="2900" dirty="0" err="1" smtClean="0"/>
              <a:t>nyaman</a:t>
            </a:r>
            <a:r>
              <a:rPr lang="en-US" sz="2900" dirty="0" smtClean="0"/>
              <a:t> </a:t>
            </a:r>
            <a:r>
              <a:rPr lang="en-US" sz="2900" dirty="0" err="1" smtClean="0"/>
              <a:t>dan</a:t>
            </a:r>
            <a:r>
              <a:rPr lang="en-US" sz="2900" dirty="0" smtClean="0"/>
              <a:t> </a:t>
            </a:r>
            <a:r>
              <a:rPr lang="en-US" sz="2900" dirty="0" err="1" smtClean="0"/>
              <a:t>betah</a:t>
            </a:r>
            <a:r>
              <a:rPr lang="en-US" sz="2900" dirty="0" smtClean="0"/>
              <a:t> </a:t>
            </a:r>
            <a:r>
              <a:rPr lang="en-US" sz="2900" dirty="0" err="1" smtClean="0"/>
              <a:t>dalam</a:t>
            </a:r>
            <a:r>
              <a:rPr lang="en-US" sz="2900" dirty="0" smtClean="0"/>
              <a:t> </a:t>
            </a:r>
            <a:r>
              <a:rPr lang="en-US" sz="2900" dirty="0" err="1" smtClean="0"/>
              <a:t>beraktivitas</a:t>
            </a:r>
            <a:r>
              <a:rPr lang="en-US" sz="2900" dirty="0" smtClean="0"/>
              <a:t> </a:t>
            </a:r>
            <a:r>
              <a:rPr lang="en-US" sz="2900" dirty="0" err="1" smtClean="0"/>
              <a:t>hingga</a:t>
            </a:r>
            <a:r>
              <a:rPr lang="en-US" sz="2900" dirty="0" smtClean="0"/>
              <a:t> </a:t>
            </a:r>
            <a:r>
              <a:rPr lang="en-US" sz="2900" dirty="0" err="1" smtClean="0"/>
              <a:t>bersosialisasi</a:t>
            </a:r>
            <a:r>
              <a:rPr lang="en-US" sz="2900" dirty="0" smtClean="0"/>
              <a:t> </a:t>
            </a:r>
            <a:r>
              <a:rPr lang="en-US" sz="2900" dirty="0" err="1" smtClean="0"/>
              <a:t>selama</a:t>
            </a:r>
            <a:r>
              <a:rPr lang="en-US" sz="2900" dirty="0" smtClean="0"/>
              <a:t> </a:t>
            </a:r>
            <a:r>
              <a:rPr lang="en-US" sz="2900" dirty="0" err="1" smtClean="0"/>
              <a:t>mengikuti</a:t>
            </a:r>
            <a:r>
              <a:rPr lang="en-US" sz="2900" dirty="0" smtClean="0"/>
              <a:t> </a:t>
            </a:r>
            <a:r>
              <a:rPr lang="en-US" sz="2900" dirty="0" err="1" smtClean="0"/>
              <a:t>pelatihan</a:t>
            </a:r>
            <a:r>
              <a:rPr lang="en-US" sz="2900" dirty="0" smtClean="0"/>
              <a:t>.</a:t>
            </a:r>
          </a:p>
          <a:p>
            <a:pPr marL="515774" indent="-515774">
              <a:lnSpc>
                <a:spcPct val="170000"/>
              </a:lnSpc>
              <a:buFont typeface="Wingdings" charset="2"/>
              <a:buChar char="ü"/>
            </a:pPr>
            <a:r>
              <a:rPr lang="en-US" sz="2900" dirty="0" err="1" smtClean="0"/>
              <a:t>Mendesain</a:t>
            </a:r>
            <a:r>
              <a:rPr lang="en-US" sz="2900" dirty="0" smtClean="0"/>
              <a:t> </a:t>
            </a:r>
            <a:r>
              <a:rPr lang="en-US" sz="2900" dirty="0" err="1" smtClean="0"/>
              <a:t>suatu</a:t>
            </a:r>
            <a:r>
              <a:rPr lang="en-US" sz="2900" dirty="0" smtClean="0"/>
              <a:t> </a:t>
            </a:r>
            <a:r>
              <a:rPr lang="en-US" sz="2900" dirty="0" err="1" smtClean="0"/>
              <a:t>wadah</a:t>
            </a:r>
            <a:r>
              <a:rPr lang="en-US" sz="2900" dirty="0" smtClean="0"/>
              <a:t> yang </a:t>
            </a:r>
            <a:r>
              <a:rPr lang="en-US" sz="2900" dirty="0" err="1" smtClean="0"/>
              <a:t>menampung</a:t>
            </a:r>
            <a:r>
              <a:rPr lang="en-US" sz="2900" dirty="0" smtClean="0"/>
              <a:t> </a:t>
            </a:r>
            <a:r>
              <a:rPr lang="en-US" sz="2900" dirty="0" err="1" smtClean="0"/>
              <a:t>informasi</a:t>
            </a:r>
            <a:r>
              <a:rPr lang="en-US" sz="2900" dirty="0" smtClean="0"/>
              <a:t> </a:t>
            </a:r>
            <a:r>
              <a:rPr lang="en-US" sz="2900" dirty="0" err="1" smtClean="0"/>
              <a:t>seputar</a:t>
            </a:r>
            <a:r>
              <a:rPr lang="en-US" sz="2900" dirty="0" smtClean="0"/>
              <a:t> </a:t>
            </a:r>
            <a:r>
              <a:rPr lang="en-US" sz="2900" dirty="0" err="1" smtClean="0"/>
              <a:t>lepra</a:t>
            </a:r>
            <a:r>
              <a:rPr lang="en-US" sz="2900" dirty="0" smtClean="0"/>
              <a:t> </a:t>
            </a:r>
            <a:r>
              <a:rPr lang="en-US" sz="2900" dirty="0" err="1" smtClean="0"/>
              <a:t>untuk</a:t>
            </a:r>
            <a:r>
              <a:rPr lang="en-US" sz="2900" dirty="0" smtClean="0"/>
              <a:t> </a:t>
            </a:r>
            <a:r>
              <a:rPr lang="en-US" sz="2900" dirty="0" err="1" smtClean="0"/>
              <a:t>masyarakat</a:t>
            </a:r>
            <a:r>
              <a:rPr lang="en-US" sz="2900" dirty="0" smtClean="0"/>
              <a:t> </a:t>
            </a:r>
            <a:r>
              <a:rPr lang="en-US" sz="2900" dirty="0" err="1" smtClean="0"/>
              <a:t>umum</a:t>
            </a:r>
            <a:r>
              <a:rPr lang="en-US" sz="2900" dirty="0" smtClean="0"/>
              <a:t>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742950" y="2590801"/>
            <a:ext cx="8502650" cy="2895600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22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2750" y="838201"/>
            <a:ext cx="9080500" cy="10361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47700" dist="38100" dir="10800000" algn="l" rotWithShape="0">
              <a:srgbClr val="000000">
                <a:alpha val="5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5448300" y="-685799"/>
            <a:ext cx="5778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konsep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950" y="838202"/>
            <a:ext cx="8502650" cy="106596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>
              <a:spcBef>
                <a:spcPts val="226"/>
              </a:spcBef>
            </a:pPr>
            <a:r>
              <a:rPr lang="en-US" sz="2800" b="1" dirty="0" smtClean="0">
                <a:latin typeface="Century Schoolbook"/>
                <a:cs typeface="Century Schoolbook"/>
              </a:rPr>
              <a:t>BEBAS DARI </a:t>
            </a:r>
          </a:p>
          <a:p>
            <a:pPr algn="ctr">
              <a:spcBef>
                <a:spcPts val="226"/>
              </a:spcBef>
            </a:pPr>
            <a:r>
              <a:rPr lang="en-US" sz="3200" b="1" dirty="0" smtClean="0">
                <a:effectLst>
                  <a:reflection stA="30000" endPos="49000" dist="25400" dir="5400000" sy="-100000" algn="bl" rotWithShape="0"/>
                </a:effectLst>
                <a:latin typeface="Century Schoolbook"/>
                <a:cs typeface="Century Schoolbook"/>
              </a:rPr>
              <a:t>KETERBATASAN FISIK &amp; NON FISIK</a:t>
            </a:r>
            <a:endParaRPr lang="en-US" sz="3200" b="1" dirty="0">
              <a:effectLst>
                <a:reflection stA="30000" endPos="49000" dist="25400" dir="5400000" sy="-100000" algn="bl" rotWithShape="0"/>
              </a:effectLst>
              <a:latin typeface="Century Schoolbook"/>
              <a:cs typeface="Century Schoolbook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2057400"/>
            <a:ext cx="2549535" cy="179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4152" y="2048559"/>
            <a:ext cx="1914806" cy="181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0908" y="2058805"/>
            <a:ext cx="1738252" cy="180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1708" y="4120588"/>
            <a:ext cx="2077594" cy="2141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72600" y="4111626"/>
            <a:ext cx="2633400" cy="215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7256" y="4111625"/>
            <a:ext cx="1995073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1238250" y="5086292"/>
            <a:ext cx="1733550" cy="4581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300" i="1" dirty="0" smtClean="0">
                <a:solidFill>
                  <a:schemeClr val="accent3"/>
                </a:solidFill>
                <a:effectLst>
                  <a:reflection blurRad="6350" stA="55000" endA="300" endPos="45500" dir="5400000" sy="-100000" algn="bl" rotWithShape="0"/>
                </a:effectLst>
                <a:latin typeface="Century Gothic"/>
                <a:cs typeface="Century Gothic"/>
              </a:rPr>
              <a:t>…BEKERJA</a:t>
            </a:r>
            <a:endParaRPr lang="en-US" sz="2300" i="1" dirty="0">
              <a:solidFill>
                <a:schemeClr val="accent3"/>
              </a:solidFill>
              <a:effectLst>
                <a:reflection blurRad="6350" stA="55000" endA="300" endPos="45500" dir="5400000" sy="-100000" algn="bl" rotWithShape="0"/>
              </a:effectLst>
              <a:latin typeface="Century Gothic"/>
              <a:cs typeface="Century Gothic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09159" y="2190691"/>
            <a:ext cx="2636441" cy="4581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300" i="1" dirty="0" smtClean="0">
                <a:solidFill>
                  <a:schemeClr val="accent3"/>
                </a:solidFill>
                <a:effectLst>
                  <a:reflection blurRad="6350" stA="55000" endA="300" endPos="45500" dir="5400000" sy="-100000" algn="bl" rotWithShape="0"/>
                </a:effectLst>
                <a:latin typeface="Century Gothic"/>
                <a:cs typeface="Century Gothic"/>
              </a:rPr>
              <a:t>BERAKTIVITAS…</a:t>
            </a:r>
            <a:endParaRPr lang="en-US" sz="2300" i="1" dirty="0">
              <a:solidFill>
                <a:schemeClr val="accent3"/>
              </a:solidFill>
              <a:effectLst>
                <a:reflection blurRad="6350" stA="55000" endA="300" endPos="45500" dir="5400000" sy="-100000" algn="bl" rotWithShape="0"/>
              </a:effectLst>
              <a:latin typeface="Century Gothic"/>
              <a:cs typeface="Century Gothic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295444" y="2590802"/>
            <a:ext cx="8950156" cy="3047999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22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-303742" y="4930913"/>
            <a:ext cx="2806700" cy="812047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r"/>
            <a:r>
              <a:rPr lang="en-US" sz="2300" i="1" dirty="0" smtClean="0">
                <a:solidFill>
                  <a:schemeClr val="accent3"/>
                </a:solidFill>
                <a:effectLst>
                  <a:reflection blurRad="6350" stA="55000" endA="300" endPos="45500" dir="5400000" sy="-100000" algn="bl" rotWithShape="0"/>
                </a:effectLst>
                <a:latin typeface="Century Gothic"/>
                <a:cs typeface="Century Gothic"/>
              </a:rPr>
              <a:t>KEPERCAYAAN</a:t>
            </a:r>
          </a:p>
          <a:p>
            <a:pPr algn="r"/>
            <a:r>
              <a:rPr lang="en-US" sz="2300" i="1" dirty="0" smtClean="0">
                <a:solidFill>
                  <a:schemeClr val="accent3"/>
                </a:solidFill>
                <a:effectLst>
                  <a:reflection blurRad="6350" stA="55000" endA="300" endPos="45500" dir="5400000" sy="-100000" algn="bl" rotWithShape="0"/>
                </a:effectLst>
                <a:latin typeface="Century Gothic"/>
                <a:cs typeface="Century Gothic"/>
              </a:rPr>
              <a:t>…DIRI</a:t>
            </a:r>
            <a:endParaRPr lang="en-US" sz="2300" i="1" dirty="0">
              <a:solidFill>
                <a:schemeClr val="accent3"/>
              </a:solidFill>
              <a:effectLst>
                <a:reflection blurRad="6350" stA="55000" endA="300" endPos="45500" dir="5400000" sy="-100000" algn="bl" rotWithShape="0"/>
              </a:effectLst>
              <a:latin typeface="Century Gothic"/>
              <a:cs typeface="Century Gothic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21909" y="2192705"/>
            <a:ext cx="2636441" cy="4581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300" i="1" dirty="0" smtClean="0">
                <a:solidFill>
                  <a:schemeClr val="accent3"/>
                </a:solidFill>
                <a:effectLst>
                  <a:reflection blurRad="6350" stA="55000" endA="300" endPos="45500" dir="5400000" sy="-100000" algn="bl" rotWithShape="0"/>
                </a:effectLst>
                <a:latin typeface="Century Gothic"/>
                <a:cs typeface="Century Gothic"/>
              </a:rPr>
              <a:t>BERSOSIALISASI…</a:t>
            </a:r>
            <a:endParaRPr lang="en-US" sz="2300" i="1" dirty="0">
              <a:solidFill>
                <a:schemeClr val="accent3"/>
              </a:solidFill>
              <a:effectLst>
                <a:reflection blurRad="6350" stA="55000" endA="300" endPos="45500" dir="5400000" sy="-100000" algn="bl" rotWithShape="0"/>
              </a:effectLst>
              <a:latin typeface="Century Gothic"/>
              <a:cs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2750" y="838201"/>
            <a:ext cx="9080500" cy="10361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47700" dist="38100" dir="10800000" algn="l" rotWithShape="0">
              <a:srgbClr val="000000">
                <a:alpha val="5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5861050" y="-685799"/>
            <a:ext cx="5778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konsep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950" y="838202"/>
            <a:ext cx="8502650" cy="106596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>
              <a:spcBef>
                <a:spcPts val="226"/>
              </a:spcBef>
            </a:pPr>
            <a:r>
              <a:rPr lang="en-US" sz="2800" b="1" dirty="0" smtClean="0">
                <a:latin typeface="Century Schoolbook"/>
                <a:cs typeface="Century Schoolbook"/>
              </a:rPr>
              <a:t>BEBAS DARI </a:t>
            </a:r>
          </a:p>
          <a:p>
            <a:pPr algn="ctr">
              <a:spcBef>
                <a:spcPts val="226"/>
              </a:spcBef>
            </a:pPr>
            <a:r>
              <a:rPr lang="en-US" sz="3200" b="1" dirty="0" smtClean="0">
                <a:effectLst>
                  <a:reflection stA="30000" endPos="49000" dist="25400" dir="5400000" sy="-100000" algn="bl" rotWithShape="0"/>
                </a:effectLst>
                <a:latin typeface="Century Schoolbook"/>
                <a:cs typeface="Century Schoolbook"/>
              </a:rPr>
              <a:t>KETERBATASAN FISIK &amp; NON FISIK</a:t>
            </a:r>
            <a:endParaRPr lang="en-US" sz="3200" b="1" dirty="0">
              <a:effectLst>
                <a:reflection stA="30000" endPos="49000" dist="25400" dir="5400000" sy="-100000" algn="bl" rotWithShape="0"/>
              </a:effectLst>
              <a:latin typeface="Century Schoolbook"/>
              <a:cs typeface="Century Schoolbook"/>
            </a:endParaRPr>
          </a:p>
        </p:txBody>
      </p:sp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2"/>
          <a:srcRect r="6295"/>
          <a:stretch>
            <a:fillRect/>
          </a:stretch>
        </p:blipFill>
        <p:spPr bwMode="auto">
          <a:xfrm>
            <a:off x="2393951" y="2180777"/>
            <a:ext cx="2063750" cy="170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3"/>
          <a:srcRect r="6103"/>
          <a:stretch>
            <a:fillRect/>
          </a:stretch>
        </p:blipFill>
        <p:spPr bwMode="auto">
          <a:xfrm>
            <a:off x="4724268" y="2180777"/>
            <a:ext cx="2292484" cy="171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4"/>
          <a:srcRect r="12333"/>
          <a:stretch>
            <a:fillRect/>
          </a:stretch>
        </p:blipFill>
        <p:spPr bwMode="auto">
          <a:xfrm>
            <a:off x="1" y="2192706"/>
            <a:ext cx="2172757" cy="170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2" y="4648200"/>
            <a:ext cx="2029522" cy="176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6" name="Picture 12"/>
          <p:cNvPicPr>
            <a:picLocks noChangeAspect="1" noChangeArrowheads="1"/>
          </p:cNvPicPr>
          <p:nvPr/>
        </p:nvPicPr>
        <p:blipFill>
          <a:blip r:embed="rId6"/>
          <a:srcRect l="5465" r="6268"/>
          <a:stretch>
            <a:fillRect/>
          </a:stretch>
        </p:blipFill>
        <p:spPr bwMode="auto">
          <a:xfrm>
            <a:off x="2502958" y="4637114"/>
            <a:ext cx="2697693" cy="1772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7" name="Picture 13"/>
          <p:cNvPicPr>
            <a:picLocks noChangeAspect="1" noChangeArrowheads="1"/>
          </p:cNvPicPr>
          <p:nvPr/>
        </p:nvPicPr>
        <p:blipFill>
          <a:blip r:embed="rId7"/>
          <a:srcRect l="12838"/>
          <a:stretch>
            <a:fillRect/>
          </a:stretch>
        </p:blipFill>
        <p:spPr bwMode="auto">
          <a:xfrm>
            <a:off x="5448302" y="4648200"/>
            <a:ext cx="2241923" cy="1772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12750" y="2219727"/>
            <a:ext cx="2393950" cy="4333474"/>
          </a:xfrm>
          <a:prstGeom prst="roundRect">
            <a:avLst/>
          </a:prstGeom>
          <a:solidFill>
            <a:schemeClr val="accent3">
              <a:alpha val="24000"/>
            </a:schemeClr>
          </a:solidFill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155700" y="1315256"/>
            <a:ext cx="8042106" cy="1504145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889250" y="838200"/>
            <a:ext cx="4944069" cy="627382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3400" b="1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AKSESIBILITAS…</a:t>
            </a:r>
            <a:endParaRPr lang="en-US" sz="3400" b="1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540250" y="-685799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pendekatan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15" name="Picture 14" descr="jalan_1.jpg"/>
          <p:cNvPicPr>
            <a:picLocks noChangeAspect="1"/>
          </p:cNvPicPr>
          <p:nvPr/>
        </p:nvPicPr>
        <p:blipFill>
          <a:blip r:embed="rId2"/>
          <a:srcRect l="4000" t="9196" r="4000" b="4000"/>
          <a:stretch>
            <a:fillRect/>
          </a:stretch>
        </p:blipFill>
        <p:spPr>
          <a:xfrm>
            <a:off x="330200" y="795940"/>
            <a:ext cx="2559050" cy="2156882"/>
          </a:xfrm>
          <a:prstGeom prst="rect">
            <a:avLst/>
          </a:prstGeom>
          <a:effectLst/>
        </p:spPr>
      </p:pic>
      <p:sp>
        <p:nvSpPr>
          <p:cNvPr id="16" name="Text Placeholder 3"/>
          <p:cNvSpPr>
            <a:spLocks noGrp="1"/>
          </p:cNvSpPr>
          <p:nvPr>
            <p:ph type="body" idx="1"/>
          </p:nvPr>
        </p:nvSpPr>
        <p:spPr>
          <a:xfrm>
            <a:off x="412750" y="3352800"/>
            <a:ext cx="2393950" cy="35052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n-US" sz="2300" dirty="0" err="1" smtClean="0"/>
              <a:t>Pada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jarak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tempuh</a:t>
            </a:r>
            <a:r>
              <a:rPr lang="en-US" sz="2300" b="1" dirty="0" smtClean="0"/>
              <a:t> 30m </a:t>
            </a:r>
            <a:r>
              <a:rPr lang="en-US" sz="2300" dirty="0" err="1" smtClean="0"/>
              <a:t>pengguna</a:t>
            </a:r>
            <a:r>
              <a:rPr lang="en-US" sz="2300" dirty="0" smtClean="0"/>
              <a:t> </a:t>
            </a:r>
            <a:r>
              <a:rPr lang="en-US" sz="2300" dirty="0" err="1" smtClean="0"/>
              <a:t>alat</a:t>
            </a:r>
            <a:r>
              <a:rPr lang="en-US" sz="2300" dirty="0" smtClean="0"/>
              <a:t> </a:t>
            </a:r>
            <a:r>
              <a:rPr lang="en-US" sz="2300" dirty="0" err="1" smtClean="0"/>
              <a:t>bantu</a:t>
            </a:r>
            <a:r>
              <a:rPr lang="en-US" sz="2300" dirty="0" smtClean="0"/>
              <a:t> </a:t>
            </a:r>
            <a:r>
              <a:rPr lang="en-US" sz="2300" dirty="0" err="1" smtClean="0"/>
              <a:t>gerak</a:t>
            </a:r>
            <a:r>
              <a:rPr lang="en-US" sz="2300" dirty="0" smtClean="0"/>
              <a:t> </a:t>
            </a:r>
            <a:r>
              <a:rPr lang="en-US" sz="2300" dirty="0" err="1" smtClean="0"/>
              <a:t>cenderung</a:t>
            </a:r>
            <a:r>
              <a:rPr lang="en-US" sz="2300" dirty="0" smtClean="0"/>
              <a:t> </a:t>
            </a:r>
            <a:r>
              <a:rPr lang="en-US" sz="2300" b="1" dirty="0" err="1" smtClean="0"/>
              <a:t>perlu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beristirahat</a:t>
            </a:r>
            <a:r>
              <a:rPr lang="en-US" sz="2300" b="1" dirty="0" smtClean="0"/>
              <a:t> </a:t>
            </a:r>
            <a:r>
              <a:rPr lang="en-US" sz="2300" dirty="0" err="1" smtClean="0"/>
              <a:t>selama</a:t>
            </a:r>
            <a:r>
              <a:rPr lang="en-US" sz="2300" dirty="0" smtClean="0"/>
              <a:t> ± 2 </a:t>
            </a:r>
            <a:r>
              <a:rPr lang="en-US" sz="2300" dirty="0" err="1" smtClean="0"/>
              <a:t>menit</a:t>
            </a:r>
            <a:endParaRPr lang="en-US" sz="2300" dirty="0" smtClean="0"/>
          </a:p>
          <a:p>
            <a:pPr algn="ctr">
              <a:spcBef>
                <a:spcPts val="0"/>
              </a:spcBef>
            </a:pPr>
            <a:r>
              <a:rPr lang="en-US" sz="2300" i="1" dirty="0" smtClean="0"/>
              <a:t>Metric Handbook 3</a:t>
            </a:r>
            <a:r>
              <a:rPr lang="en-US" sz="2300" i="1" baseline="30000" dirty="0" smtClean="0"/>
              <a:t>rd</a:t>
            </a:r>
            <a:r>
              <a:rPr lang="en-US" sz="2300" i="1" dirty="0" smtClean="0"/>
              <a:t> edition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2889250" y="1447802"/>
            <a:ext cx="6308556" cy="146350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mendesain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yang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lelah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&amp; non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menjalani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6846" y="3200401"/>
            <a:ext cx="322895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2889250" y="5424354"/>
            <a:ext cx="6851650" cy="146350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dirty="0" smtClean="0"/>
              <a:t>TEMPAT PERISTIRAHATAN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&amp; material </a:t>
            </a:r>
            <a:r>
              <a:rPr lang="en-US" dirty="0" err="1" smtClean="0"/>
              <a:t>berbeda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kisaran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20-30m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3200401"/>
            <a:ext cx="3177142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12750" y="3581402"/>
            <a:ext cx="2393950" cy="3033512"/>
          </a:xfrm>
          <a:prstGeom prst="roundRect">
            <a:avLst/>
          </a:prstGeom>
          <a:solidFill>
            <a:schemeClr val="accent3">
              <a:alpha val="24000"/>
            </a:schemeClr>
          </a:solidFill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540250" y="-685799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pendekatan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6551" y="3822700"/>
            <a:ext cx="2598606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9040" y="1619250"/>
            <a:ext cx="2714760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6550" y="1619250"/>
            <a:ext cx="2615804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412750" y="676276"/>
            <a:ext cx="9163050" cy="890210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sz="1800" dirty="0" err="1" smtClean="0"/>
              <a:t>Mendesain</a:t>
            </a:r>
            <a:r>
              <a:rPr lang="en-US" sz="1800" dirty="0" smtClean="0"/>
              <a:t> </a:t>
            </a:r>
            <a:r>
              <a:rPr lang="en-US" sz="1800" b="1" dirty="0" err="1" smtClean="0"/>
              <a:t>ruang-ruang</a:t>
            </a:r>
            <a:r>
              <a:rPr lang="en-US" sz="1800" b="1" dirty="0" smtClean="0"/>
              <a:t> yang </a:t>
            </a:r>
            <a:r>
              <a:rPr lang="en-US" sz="1800" b="1" dirty="0" err="1" smtClean="0"/>
              <a:t>mendukung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terjadinya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interaksi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sosial</a:t>
            </a:r>
            <a:r>
              <a:rPr lang="en-US" sz="1800" b="1" dirty="0" smtClean="0"/>
              <a:t> </a:t>
            </a:r>
            <a:r>
              <a:rPr lang="en-US" sz="1800" dirty="0" err="1" smtClean="0"/>
              <a:t>serta</a:t>
            </a:r>
            <a:r>
              <a:rPr lang="en-US" sz="1800" dirty="0" smtClean="0"/>
              <a:t> </a:t>
            </a:r>
            <a:r>
              <a:rPr lang="en-US" sz="1800" dirty="0" err="1" smtClean="0"/>
              <a:t>menumbuhkan</a:t>
            </a:r>
            <a:r>
              <a:rPr lang="en-US" sz="1800" dirty="0" smtClean="0"/>
              <a:t> </a:t>
            </a:r>
            <a:r>
              <a:rPr lang="en-US" sz="1800" dirty="0" err="1" smtClean="0"/>
              <a:t>kepercayaan</a:t>
            </a:r>
            <a:r>
              <a:rPr lang="en-US" sz="1800" dirty="0" smtClean="0"/>
              <a:t> </a:t>
            </a:r>
            <a:r>
              <a:rPr lang="en-US" sz="1800" dirty="0" err="1" smtClean="0"/>
              <a:t>diri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adanya</a:t>
            </a:r>
            <a:r>
              <a:rPr lang="en-US" sz="1800" dirty="0" smtClean="0"/>
              <a:t> </a:t>
            </a:r>
            <a:r>
              <a:rPr lang="en-US" sz="1800" b="1" dirty="0" err="1" smtClean="0"/>
              <a:t>ruang-ruang</a:t>
            </a:r>
            <a:r>
              <a:rPr lang="en-US" sz="1800" b="1" dirty="0" smtClean="0"/>
              <a:t> display </a:t>
            </a:r>
            <a:r>
              <a:rPr lang="en-US" sz="1800" b="1" dirty="0" err="1" smtClean="0"/>
              <a:t>hasil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karya</a:t>
            </a:r>
            <a:r>
              <a:rPr lang="en-US" sz="1800" b="1" dirty="0" smtClean="0"/>
              <a:t> </a:t>
            </a:r>
            <a:r>
              <a:rPr lang="en-US" sz="1800" dirty="0" err="1" smtClean="0"/>
              <a:t>eks</a:t>
            </a:r>
            <a:r>
              <a:rPr lang="en-US" sz="1800" dirty="0" smtClean="0"/>
              <a:t> </a:t>
            </a:r>
            <a:r>
              <a:rPr lang="en-US" sz="1800" dirty="0" err="1" smtClean="0"/>
              <a:t>lepra</a:t>
            </a:r>
            <a:endParaRPr lang="en-US" sz="1800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idx="1"/>
          </p:nvPr>
        </p:nvSpPr>
        <p:spPr>
          <a:xfrm>
            <a:off x="412750" y="3810000"/>
            <a:ext cx="2393950" cy="35052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en-US" sz="2000" i="1" dirty="0" smtClean="0"/>
          </a:p>
          <a:p>
            <a:pPr algn="ctr">
              <a:spcBef>
                <a:spcPts val="0"/>
              </a:spcBef>
            </a:pPr>
            <a:r>
              <a:rPr lang="en-US" sz="2300" dirty="0" err="1" smtClean="0"/>
              <a:t>Jarak</a:t>
            </a:r>
            <a:r>
              <a:rPr lang="en-US" sz="2300" dirty="0" smtClean="0"/>
              <a:t> yang </a:t>
            </a:r>
            <a:r>
              <a:rPr lang="en-US" sz="2300" dirty="0" err="1" smtClean="0"/>
              <a:t>diperlukan</a:t>
            </a:r>
            <a:r>
              <a:rPr lang="en-US" sz="2300" dirty="0" smtClean="0"/>
              <a:t> </a:t>
            </a:r>
            <a:r>
              <a:rPr lang="en-US" sz="2300" dirty="0" err="1" smtClean="0"/>
              <a:t>untuk</a:t>
            </a:r>
            <a:r>
              <a:rPr lang="en-US" sz="2300" dirty="0" smtClean="0"/>
              <a:t> </a:t>
            </a:r>
            <a:r>
              <a:rPr lang="en-US" sz="2300" b="1" dirty="0" err="1" smtClean="0"/>
              <a:t>hubungan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sosial</a:t>
            </a:r>
            <a:r>
              <a:rPr lang="en-US" sz="2300" b="1" dirty="0" smtClean="0"/>
              <a:t> </a:t>
            </a:r>
            <a:r>
              <a:rPr lang="en-US" sz="2300" dirty="0" err="1" smtClean="0"/>
              <a:t>adalah</a:t>
            </a:r>
            <a:r>
              <a:rPr lang="en-US" sz="2300" b="1" dirty="0" smtClean="0"/>
              <a:t> </a:t>
            </a:r>
            <a:r>
              <a:rPr lang="en-US" sz="2300" dirty="0" err="1" smtClean="0"/>
              <a:t>sekitar</a:t>
            </a:r>
            <a:r>
              <a:rPr lang="en-US" sz="2300" dirty="0" smtClean="0"/>
              <a:t> </a:t>
            </a:r>
            <a:r>
              <a:rPr lang="en-US" sz="2300" b="1" dirty="0" smtClean="0"/>
              <a:t>1.30 -3.75 </a:t>
            </a:r>
            <a:r>
              <a:rPr lang="en-US" sz="2300" b="1" dirty="0" err="1" smtClean="0"/>
              <a:t>m</a:t>
            </a:r>
            <a:r>
              <a:rPr lang="en-US" sz="2300" b="1" dirty="0" smtClean="0"/>
              <a:t> </a:t>
            </a:r>
          </a:p>
          <a:p>
            <a:pPr algn="ctr">
              <a:spcBef>
                <a:spcPts val="0"/>
              </a:spcBef>
            </a:pPr>
            <a:r>
              <a:rPr lang="en-US" sz="2300" i="1" dirty="0" smtClean="0"/>
              <a:t>Edward T. Hall (Gehl,1837)</a:t>
            </a:r>
            <a:endParaRPr lang="en-US" sz="23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3532272" y="5576754"/>
            <a:ext cx="6308556" cy="100184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b="1" dirty="0" err="1" smtClean="0"/>
              <a:t>bahan</a:t>
            </a:r>
            <a:r>
              <a:rPr lang="en-US" b="1" dirty="0" smtClean="0"/>
              <a:t> &amp; material </a:t>
            </a:r>
            <a:r>
              <a:rPr lang="en-US" dirty="0" smtClean="0"/>
              <a:t>yang </a:t>
            </a:r>
            <a:r>
              <a:rPr lang="en-US" dirty="0" err="1" smtClean="0"/>
              <a:t>mempermudah</a:t>
            </a:r>
            <a:r>
              <a:rPr lang="en-US" dirty="0" smtClean="0"/>
              <a:t> </a:t>
            </a:r>
            <a:r>
              <a:rPr lang="en-US" dirty="0" err="1" smtClean="0"/>
              <a:t>eks</a:t>
            </a:r>
            <a:r>
              <a:rPr lang="en-US" dirty="0" smtClean="0"/>
              <a:t> </a:t>
            </a:r>
            <a:r>
              <a:rPr lang="en-US" dirty="0" err="1" smtClean="0"/>
              <a:t>penderita</a:t>
            </a:r>
            <a:r>
              <a:rPr lang="en-US" dirty="0" smtClean="0"/>
              <a:t> </a:t>
            </a:r>
            <a:r>
              <a:rPr lang="en-US" dirty="0" err="1" smtClean="0"/>
              <a:t>lepra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beraktivitas</a:t>
            </a:r>
            <a:endParaRPr lang="en-US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/>
          <a:srcRect b="16661"/>
          <a:stretch>
            <a:fillRect/>
          </a:stretch>
        </p:blipFill>
        <p:spPr bwMode="auto">
          <a:xfrm>
            <a:off x="742951" y="1619251"/>
            <a:ext cx="2373313" cy="182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59040" y="3822700"/>
            <a:ext cx="271476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uhuhuh"/>
          <p:cNvPicPr>
            <a:picLocks noChangeAspect="1"/>
          </p:cNvPicPr>
          <p:nvPr/>
        </p:nvPicPr>
        <p:blipFill>
          <a:blip r:embed="rId2">
            <a:alphaModFix amt="92000"/>
          </a:blip>
          <a:srcRect l="13333" t="8752" r="12500" b="4037"/>
          <a:stretch>
            <a:fillRect/>
          </a:stretch>
        </p:blipFill>
        <p:spPr>
          <a:xfrm>
            <a:off x="990600" y="712342"/>
            <a:ext cx="8007350" cy="614565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448300" y="-304800"/>
            <a:ext cx="5778500" cy="1362076"/>
          </a:xfrm>
        </p:spPr>
        <p:txBody>
          <a:bodyPr/>
          <a:lstStyle/>
          <a:p>
            <a:r>
              <a:rPr lang="en-US" sz="4500" dirty="0" smtClean="0">
                <a:latin typeface="Century Gothic"/>
                <a:cs typeface="Century Gothic"/>
              </a:rPr>
              <a:t>…zoning</a:t>
            </a:r>
            <a:endParaRPr lang="en-US" sz="450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51000" y="1600200"/>
            <a:ext cx="3219450" cy="1752600"/>
          </a:xfrm>
          <a:prstGeom prst="roundRect">
            <a:avLst/>
          </a:prstGeom>
          <a:solidFill>
            <a:schemeClr val="accent2">
              <a:lumMod val="25000"/>
              <a:lumOff val="75000"/>
              <a:alpha val="70000"/>
            </a:schemeClr>
          </a:solidFill>
          <a:ln>
            <a:solidFill>
              <a:schemeClr val="accent1">
                <a:lumMod val="20000"/>
                <a:lumOff val="80000"/>
                <a:alpha val="4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118101" y="3429000"/>
            <a:ext cx="2971800" cy="1600200"/>
          </a:xfrm>
          <a:prstGeom prst="roundRect">
            <a:avLst/>
          </a:prstGeom>
          <a:solidFill>
            <a:srgbClr val="FFFF00">
              <a:alpha val="78000"/>
            </a:srgbClr>
          </a:solidFill>
          <a:ln>
            <a:solidFill>
              <a:schemeClr val="accent1">
                <a:lumMod val="20000"/>
                <a:lumOff val="80000"/>
                <a:alpha val="4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5118101" y="990600"/>
            <a:ext cx="2971800" cy="2362200"/>
          </a:xfrm>
          <a:prstGeom prst="roundRect">
            <a:avLst/>
          </a:prstGeom>
          <a:solidFill>
            <a:srgbClr val="24E324">
              <a:alpha val="66000"/>
            </a:srgbClr>
          </a:solidFill>
          <a:ln>
            <a:solidFill>
              <a:schemeClr val="accent1">
                <a:lumMod val="20000"/>
                <a:lumOff val="80000"/>
                <a:alpha val="4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127500" y="5945090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err="1" smtClean="0">
                <a:latin typeface="Century Gothic"/>
                <a:cs typeface="Century Gothic"/>
              </a:rPr>
              <a:t>Jl.Raya</a:t>
            </a:r>
            <a:r>
              <a:rPr lang="en-US" sz="1600" dirty="0" smtClean="0">
                <a:latin typeface="Century Gothic"/>
                <a:cs typeface="Century Gothic"/>
              </a:rPr>
              <a:t> </a:t>
            </a:r>
            <a:r>
              <a:rPr lang="en-US" sz="1600" dirty="0" err="1" smtClean="0">
                <a:latin typeface="Century Gothic"/>
                <a:cs typeface="Century Gothic"/>
              </a:rPr>
              <a:t>Sememi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19451" y="4422577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err="1" smtClean="0">
                <a:latin typeface="Century Gothic"/>
                <a:cs typeface="Century Gothic"/>
              </a:rPr>
              <a:t>Gudang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20800" y="5334002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err="1" smtClean="0">
                <a:latin typeface="Century Gothic"/>
                <a:cs typeface="Century Gothic"/>
              </a:rPr>
              <a:t>Kawasan</a:t>
            </a:r>
            <a:r>
              <a:rPr lang="en-US" sz="1600" dirty="0" smtClean="0">
                <a:latin typeface="Century Gothic"/>
                <a:cs typeface="Century Gothic"/>
              </a:rPr>
              <a:t> </a:t>
            </a:r>
            <a:r>
              <a:rPr lang="en-US" sz="1600" dirty="0" err="1" smtClean="0">
                <a:latin typeface="Century Gothic"/>
                <a:cs typeface="Century Gothic"/>
              </a:rPr>
              <a:t>Perdagangan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118100" y="5334002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err="1" smtClean="0">
                <a:latin typeface="Century Gothic"/>
                <a:cs typeface="Century Gothic"/>
              </a:rPr>
              <a:t>Kawasan</a:t>
            </a:r>
            <a:r>
              <a:rPr lang="en-US" sz="1600" dirty="0" smtClean="0">
                <a:latin typeface="Century Gothic"/>
                <a:cs typeface="Century Gothic"/>
              </a:rPr>
              <a:t> </a:t>
            </a:r>
            <a:r>
              <a:rPr lang="en-US" sz="1600" dirty="0" err="1" smtClean="0">
                <a:latin typeface="Century Gothic"/>
                <a:cs typeface="Century Gothic"/>
              </a:rPr>
              <a:t>Perdagangan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18100" y="65502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Univ. </a:t>
            </a:r>
            <a:r>
              <a:rPr lang="en-US" sz="1600" dirty="0" err="1" smtClean="0">
                <a:latin typeface="Century Gothic"/>
                <a:cs typeface="Century Gothic"/>
              </a:rPr>
              <a:t>Wijaya</a:t>
            </a:r>
            <a:r>
              <a:rPr lang="en-US" sz="1600" dirty="0" smtClean="0">
                <a:latin typeface="Century Gothic"/>
                <a:cs typeface="Century Gothic"/>
              </a:rPr>
              <a:t> Putra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2" name="TextBox 31"/>
          <p:cNvSpPr txBox="1"/>
          <p:nvPr/>
        </p:nvSpPr>
        <p:spPr>
          <a:xfrm rot="21183134">
            <a:off x="3064818" y="837391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err="1" smtClean="0">
                <a:latin typeface="Century Gothic"/>
                <a:cs typeface="Century Gothic"/>
              </a:rPr>
              <a:t>Rel</a:t>
            </a:r>
            <a:r>
              <a:rPr lang="en-US" sz="1600" dirty="0" smtClean="0">
                <a:latin typeface="Century Gothic"/>
                <a:cs typeface="Century Gothic"/>
              </a:rPr>
              <a:t> </a:t>
            </a:r>
            <a:r>
              <a:rPr lang="en-US" sz="1600" dirty="0" err="1" smtClean="0">
                <a:latin typeface="Century Gothic"/>
                <a:cs typeface="Century Gothic"/>
              </a:rPr>
              <a:t>Kereta</a:t>
            </a:r>
            <a:r>
              <a:rPr lang="en-US" sz="1600" dirty="0" smtClean="0">
                <a:latin typeface="Century Gothic"/>
                <a:cs typeface="Century Gothic"/>
              </a:rPr>
              <a:t> </a:t>
            </a:r>
            <a:r>
              <a:rPr lang="en-US" sz="1600" dirty="0" err="1" smtClean="0">
                <a:latin typeface="Century Gothic"/>
                <a:cs typeface="Century Gothic"/>
              </a:rPr>
              <a:t>Api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76501" y="2287488"/>
            <a:ext cx="2641600" cy="41193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dirty="0" smtClean="0">
                <a:latin typeface="Century Gothic"/>
                <a:cs typeface="Century Gothic"/>
              </a:rPr>
              <a:t>ZONA PUBLIK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48301" y="2070557"/>
            <a:ext cx="2641600" cy="41193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dirty="0" smtClean="0">
                <a:latin typeface="Century Gothic"/>
                <a:cs typeface="Century Gothic"/>
              </a:rPr>
              <a:t>ZONA PELATIHAN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6888" y="4053244"/>
            <a:ext cx="2641600" cy="41193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dirty="0" smtClean="0">
                <a:latin typeface="Century Gothic"/>
                <a:cs typeface="Century Gothic"/>
              </a:rPr>
              <a:t>ZONA PRIVAT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73801" y="1447800"/>
            <a:ext cx="17335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KRIYA KAYU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56351" y="2829580"/>
            <a:ext cx="17335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KRIYA BATIK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61051" y="3714692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HUNIAN PRIA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83201" y="4479668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HUNIAN WANITA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06700" y="1600200"/>
            <a:ext cx="10731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MASSA SERVIS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118101" y="990600"/>
            <a:ext cx="2971800" cy="2362200"/>
          </a:xfrm>
          <a:prstGeom prst="roundRect">
            <a:avLst/>
          </a:prstGeom>
          <a:noFill/>
          <a:ln w="127000" cap="flat" cmpd="sng" algn="ctr">
            <a:solidFill>
              <a:srgbClr val="24E324">
                <a:alpha val="4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5118101" y="3352800"/>
            <a:ext cx="2971800" cy="1600200"/>
          </a:xfrm>
          <a:prstGeom prst="roundRect">
            <a:avLst/>
          </a:prstGeom>
          <a:noFill/>
          <a:ln w="127000" cap="flat" cmpd="sng" algn="ctr">
            <a:solidFill>
              <a:srgbClr val="FFFF00">
                <a:alpha val="65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1651000" y="1600200"/>
            <a:ext cx="3219450" cy="1752600"/>
          </a:xfrm>
          <a:prstGeom prst="roundRect">
            <a:avLst/>
          </a:prstGeom>
          <a:noFill/>
          <a:ln w="127000" cap="flat" cmpd="sng" algn="ctr">
            <a:solidFill>
              <a:schemeClr val="accent1">
                <a:lumMod val="40000"/>
                <a:lumOff val="60000"/>
                <a:alpha val="7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320800" y="2521805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R.SERBAGUNA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22800" y="1447800"/>
            <a:ext cx="18986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BARANG BEKAS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79850" y="21306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PENERIMA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46625" y="4053244"/>
            <a:ext cx="14033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PENGELOLA HUNIAN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356351" y="1916669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R. MAKAN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92600" y="2829583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PENGELOLA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92600" y="32736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PERPUS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3301999" y="58674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 flipH="1">
            <a:off x="3384552" y="60960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>
            <a:off x="6026149" y="58674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5" name="Right Arrow 54"/>
          <p:cNvSpPr/>
          <p:nvPr/>
        </p:nvSpPr>
        <p:spPr>
          <a:xfrm flipH="1">
            <a:off x="6108702" y="60960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5" grpId="0" animBg="1"/>
      <p:bldP spid="25" grpId="1" animBg="1"/>
      <p:bldP spid="33" grpId="0"/>
      <p:bldP spid="33" grpId="1"/>
      <p:bldP spid="34" grpId="0"/>
      <p:bldP spid="34" grpId="1"/>
      <p:bldP spid="35" grpId="0"/>
      <p:bldP spid="35" grpId="1"/>
      <p:bldP spid="40" grpId="0"/>
      <p:bldP spid="43" grpId="0"/>
      <p:bldP spid="46" grpId="0"/>
      <p:bldP spid="47" grpId="0"/>
      <p:bldP spid="50" grpId="0"/>
      <p:bldP spid="37" grpId="2" animBg="1"/>
      <p:bldP spid="38" grpId="2" animBg="1"/>
      <p:bldP spid="51" grpId="2" animBg="1"/>
      <p:bldP spid="39" grpId="0"/>
      <p:bldP spid="41" grpId="0"/>
      <p:bldP spid="42" grpId="0"/>
      <p:bldP spid="44" grpId="0"/>
      <p:bldP spid="45" grpId="0"/>
      <p:bldP spid="48" grpId="0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448300" y="-228600"/>
            <a:ext cx="5778500" cy="1362076"/>
          </a:xfrm>
        </p:spPr>
        <p:txBody>
          <a:bodyPr/>
          <a:lstStyle/>
          <a:p>
            <a:r>
              <a:rPr lang="en-US" sz="4500" dirty="0" smtClean="0">
                <a:latin typeface="Century Gothic"/>
                <a:cs typeface="Century Gothic"/>
              </a:rPr>
              <a:t>…</a:t>
            </a:r>
            <a:r>
              <a:rPr lang="en-US" sz="4500" dirty="0" err="1" smtClean="0">
                <a:latin typeface="Century Gothic"/>
                <a:cs typeface="Century Gothic"/>
              </a:rPr>
              <a:t>sirkulasi</a:t>
            </a:r>
            <a:endParaRPr lang="en-US" sz="450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5" descr="uhuhuh"/>
          <p:cNvPicPr>
            <a:picLocks noChangeAspect="1"/>
          </p:cNvPicPr>
          <p:nvPr/>
        </p:nvPicPr>
        <p:blipFill>
          <a:blip r:embed="rId2">
            <a:alphaModFix amt="79000"/>
          </a:blip>
          <a:srcRect l="13333" t="8752" r="12500" b="4037"/>
          <a:stretch>
            <a:fillRect/>
          </a:stretch>
        </p:blipFill>
        <p:spPr>
          <a:xfrm>
            <a:off x="990600" y="712342"/>
            <a:ext cx="8007350" cy="6145658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>
            <a:off x="3301999" y="58674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flipH="1">
            <a:off x="3384552" y="60960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6026149" y="58674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 flipH="1">
            <a:off x="6108702" y="60960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8254999" y="5905500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flipH="1">
            <a:off x="8337552" y="6134101"/>
            <a:ext cx="383848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127500" y="5945090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err="1" smtClean="0"/>
              <a:t>Jl.Raya</a:t>
            </a:r>
            <a:r>
              <a:rPr lang="en-US" sz="1600" dirty="0" smtClean="0"/>
              <a:t> </a:t>
            </a:r>
            <a:r>
              <a:rPr lang="en-US" sz="1600" dirty="0" err="1" smtClean="0"/>
              <a:t>Sememi</a:t>
            </a:r>
            <a:endParaRPr lang="en-US" sz="1600" dirty="0"/>
          </a:p>
        </p:txBody>
      </p:sp>
      <p:cxnSp>
        <p:nvCxnSpPr>
          <p:cNvPr id="36" name="Straight Connector 35"/>
          <p:cNvCxnSpPr/>
          <p:nvPr/>
        </p:nvCxnSpPr>
        <p:spPr>
          <a:xfrm rot="16200000" flipV="1">
            <a:off x="3188758" y="4539193"/>
            <a:ext cx="2400300" cy="27517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889250" y="3352800"/>
            <a:ext cx="1485900" cy="1588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889250" y="2819401"/>
            <a:ext cx="990600" cy="1588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79850" y="3200400"/>
            <a:ext cx="1073150" cy="1588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 flipH="1" flipV="1">
            <a:off x="4152075" y="4000470"/>
            <a:ext cx="1600996" cy="861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457700" y="4800600"/>
            <a:ext cx="495300" cy="1588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 flipH="1" flipV="1">
            <a:off x="3690209" y="3009041"/>
            <a:ext cx="381000" cy="1718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 flipH="1" flipV="1">
            <a:off x="2623410" y="3085242"/>
            <a:ext cx="533400" cy="1718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6200000" flipV="1">
            <a:off x="3919008" y="5339293"/>
            <a:ext cx="1104900" cy="27517"/>
          </a:xfrm>
          <a:prstGeom prst="line">
            <a:avLst/>
          </a:prstGeom>
          <a:ln w="88900" cap="flat" cmpd="sng" algn="ctr">
            <a:solidFill>
              <a:srgbClr val="F3302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2435226" y="3187701"/>
            <a:ext cx="454025" cy="317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438900" y="1000992"/>
            <a:ext cx="330200" cy="2309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3219450" y="1371600"/>
            <a:ext cx="247650" cy="304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6108700" y="1219200"/>
            <a:ext cx="247650" cy="304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4953000" y="4648202"/>
            <a:ext cx="330200" cy="2309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2944284" y="2171700"/>
            <a:ext cx="770467" cy="342900"/>
          </a:xfrm>
          <a:prstGeom prst="rect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4540250" y="3581400"/>
            <a:ext cx="330200" cy="914400"/>
          </a:xfrm>
          <a:prstGeom prst="rect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971800" y="2895600"/>
            <a:ext cx="770467" cy="342900"/>
          </a:xfrm>
          <a:prstGeom prst="rect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2971800" y="2514600"/>
            <a:ext cx="770467" cy="228600"/>
          </a:xfrm>
          <a:prstGeom prst="rect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6273801" y="1447800"/>
            <a:ext cx="17335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KRIYA KAYU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356351" y="2829580"/>
            <a:ext cx="17335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KRIYA BATIK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861051" y="3714692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HUNIAN PRIA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283201" y="4479668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HUNIAN WANITA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806700" y="1600200"/>
            <a:ext cx="10731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MASSA SERVIS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320800" y="2521805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R.SERBAGUNA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622800" y="1447800"/>
            <a:ext cx="18986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BARANG BEKAS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879850" y="21306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PENERIMA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746625" y="4053244"/>
            <a:ext cx="14033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PENGELOLA HUNIAN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356351" y="1916669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R. MAKAN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292600" y="2829583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PENGELOLA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292600" y="32736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PERPUS</a:t>
            </a:r>
            <a:endParaRPr lang="en-US" sz="16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3" grpId="0" animBg="1"/>
      <p:bldP spid="73" grpId="1" animBg="1"/>
      <p:bldP spid="73" grpId="2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6" grpId="2" animBg="1"/>
      <p:bldP spid="77" grpId="0" animBg="1"/>
      <p:bldP spid="77" grpId="1" animBg="1"/>
      <p:bldP spid="77" grpId="2" animBg="1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.jpg"/>
          <p:cNvPicPr>
            <a:picLocks noChangeAspect="1"/>
          </p:cNvPicPr>
          <p:nvPr/>
        </p:nvPicPr>
        <p:blipFill>
          <a:blip r:embed="rId2"/>
          <a:srcRect r="5833"/>
          <a:stretch>
            <a:fillRect/>
          </a:stretch>
        </p:blipFill>
        <p:spPr>
          <a:xfrm>
            <a:off x="247650" y="196801"/>
            <a:ext cx="9328150" cy="6464401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128184" y="1828800"/>
            <a:ext cx="1141942" cy="1600200"/>
          </a:xfrm>
          <a:custGeom>
            <a:avLst/>
            <a:gdLst>
              <a:gd name="connsiteX0" fmla="*/ 0 w 1054100"/>
              <a:gd name="connsiteY0" fmla="*/ 0 h 1600200"/>
              <a:gd name="connsiteX1" fmla="*/ 1054100 w 1054100"/>
              <a:gd name="connsiteY1" fmla="*/ 25400 h 1600200"/>
              <a:gd name="connsiteX2" fmla="*/ 1041400 w 1054100"/>
              <a:gd name="connsiteY2" fmla="*/ 1600200 h 1600200"/>
              <a:gd name="connsiteX3" fmla="*/ 0 w 1054100"/>
              <a:gd name="connsiteY3" fmla="*/ 1600200 h 1600200"/>
              <a:gd name="connsiteX4" fmla="*/ 0 w 1054100"/>
              <a:gd name="connsiteY4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4100" h="1600200">
                <a:moveTo>
                  <a:pt x="0" y="0"/>
                </a:moveTo>
                <a:lnTo>
                  <a:pt x="1054100" y="25400"/>
                </a:lnTo>
                <a:lnTo>
                  <a:pt x="1041400" y="1600200"/>
                </a:lnTo>
                <a:lnTo>
                  <a:pt x="0" y="16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  <a:alpha val="30000"/>
            </a:scheme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724150" y="1574800"/>
            <a:ext cx="990600" cy="444500"/>
          </a:xfrm>
          <a:custGeom>
            <a:avLst/>
            <a:gdLst>
              <a:gd name="connsiteX0" fmla="*/ 12700 w 914400"/>
              <a:gd name="connsiteY0" fmla="*/ 0 h 444500"/>
              <a:gd name="connsiteX1" fmla="*/ 914400 w 914400"/>
              <a:gd name="connsiteY1" fmla="*/ 25400 h 444500"/>
              <a:gd name="connsiteX2" fmla="*/ 914400 w 914400"/>
              <a:gd name="connsiteY2" fmla="*/ 444500 h 444500"/>
              <a:gd name="connsiteX3" fmla="*/ 0 w 914400"/>
              <a:gd name="connsiteY3" fmla="*/ 431800 h 444500"/>
              <a:gd name="connsiteX4" fmla="*/ 12700 w 914400"/>
              <a:gd name="connsiteY4" fmla="*/ 0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444500">
                <a:moveTo>
                  <a:pt x="12700" y="0"/>
                </a:moveTo>
                <a:lnTo>
                  <a:pt x="914400" y="25400"/>
                </a:lnTo>
                <a:lnTo>
                  <a:pt x="914400" y="444500"/>
                </a:lnTo>
                <a:lnTo>
                  <a:pt x="0" y="431800"/>
                </a:lnTo>
                <a:lnTo>
                  <a:pt x="12700" y="0"/>
                </a:ln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4113743" y="1384300"/>
            <a:ext cx="963083" cy="1244600"/>
          </a:xfrm>
          <a:custGeom>
            <a:avLst/>
            <a:gdLst>
              <a:gd name="connsiteX0" fmla="*/ 177800 w 889000"/>
              <a:gd name="connsiteY0" fmla="*/ 0 h 1244600"/>
              <a:gd name="connsiteX1" fmla="*/ 685800 w 889000"/>
              <a:gd name="connsiteY1" fmla="*/ 0 h 1244600"/>
              <a:gd name="connsiteX2" fmla="*/ 723900 w 889000"/>
              <a:gd name="connsiteY2" fmla="*/ 711200 h 1244600"/>
              <a:gd name="connsiteX3" fmla="*/ 876300 w 889000"/>
              <a:gd name="connsiteY3" fmla="*/ 685800 h 1244600"/>
              <a:gd name="connsiteX4" fmla="*/ 889000 w 889000"/>
              <a:gd name="connsiteY4" fmla="*/ 1244600 h 1244600"/>
              <a:gd name="connsiteX5" fmla="*/ 0 w 889000"/>
              <a:gd name="connsiteY5" fmla="*/ 1219200 h 1244600"/>
              <a:gd name="connsiteX6" fmla="*/ 0 w 889000"/>
              <a:gd name="connsiteY6" fmla="*/ 698500 h 1244600"/>
              <a:gd name="connsiteX7" fmla="*/ 165100 w 889000"/>
              <a:gd name="connsiteY7" fmla="*/ 698500 h 1244600"/>
              <a:gd name="connsiteX8" fmla="*/ 177800 w 889000"/>
              <a:gd name="connsiteY8" fmla="*/ 0 h 124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9000" h="1244600">
                <a:moveTo>
                  <a:pt x="177800" y="0"/>
                </a:moveTo>
                <a:lnTo>
                  <a:pt x="685800" y="0"/>
                </a:lnTo>
                <a:lnTo>
                  <a:pt x="723900" y="711200"/>
                </a:lnTo>
                <a:lnTo>
                  <a:pt x="876300" y="685800"/>
                </a:lnTo>
                <a:lnTo>
                  <a:pt x="889000" y="1244600"/>
                </a:lnTo>
                <a:lnTo>
                  <a:pt x="0" y="1219200"/>
                </a:lnTo>
                <a:lnTo>
                  <a:pt x="0" y="698500"/>
                </a:lnTo>
                <a:lnTo>
                  <a:pt x="165100" y="698500"/>
                </a:lnTo>
                <a:lnTo>
                  <a:pt x="177800" y="0"/>
                </a:ln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517093" y="1130301"/>
            <a:ext cx="1128183" cy="787400"/>
          </a:xfrm>
          <a:custGeom>
            <a:avLst/>
            <a:gdLst>
              <a:gd name="connsiteX0" fmla="*/ 0 w 1041400"/>
              <a:gd name="connsiteY0" fmla="*/ 254000 h 787400"/>
              <a:gd name="connsiteX1" fmla="*/ 533400 w 1041400"/>
              <a:gd name="connsiteY1" fmla="*/ 254000 h 787400"/>
              <a:gd name="connsiteX2" fmla="*/ 520700 w 1041400"/>
              <a:gd name="connsiteY2" fmla="*/ 0 h 787400"/>
              <a:gd name="connsiteX3" fmla="*/ 1041400 w 1041400"/>
              <a:gd name="connsiteY3" fmla="*/ 12700 h 787400"/>
              <a:gd name="connsiteX4" fmla="*/ 1041400 w 1041400"/>
              <a:gd name="connsiteY4" fmla="*/ 787400 h 787400"/>
              <a:gd name="connsiteX5" fmla="*/ 12700 w 1041400"/>
              <a:gd name="connsiteY5" fmla="*/ 774700 h 787400"/>
              <a:gd name="connsiteX6" fmla="*/ 0 w 1041400"/>
              <a:gd name="connsiteY6" fmla="*/ 25400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1400" h="787400">
                <a:moveTo>
                  <a:pt x="0" y="254000"/>
                </a:moveTo>
                <a:lnTo>
                  <a:pt x="533400" y="254000"/>
                </a:lnTo>
                <a:lnTo>
                  <a:pt x="520700" y="0"/>
                </a:lnTo>
                <a:lnTo>
                  <a:pt x="1041400" y="12700"/>
                </a:lnTo>
                <a:lnTo>
                  <a:pt x="1041400" y="787400"/>
                </a:lnTo>
                <a:lnTo>
                  <a:pt x="12700" y="774700"/>
                </a:lnTo>
                <a:lnTo>
                  <a:pt x="0" y="254000"/>
                </a:ln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058026" y="1028701"/>
            <a:ext cx="1981200" cy="1397000"/>
          </a:xfrm>
          <a:custGeom>
            <a:avLst/>
            <a:gdLst>
              <a:gd name="connsiteX0" fmla="*/ 0 w 1828800"/>
              <a:gd name="connsiteY0" fmla="*/ 0 h 1397000"/>
              <a:gd name="connsiteX1" fmla="*/ 520700 w 1828800"/>
              <a:gd name="connsiteY1" fmla="*/ 12700 h 1397000"/>
              <a:gd name="connsiteX2" fmla="*/ 546100 w 1828800"/>
              <a:gd name="connsiteY2" fmla="*/ 381000 h 1397000"/>
              <a:gd name="connsiteX3" fmla="*/ 1828800 w 1828800"/>
              <a:gd name="connsiteY3" fmla="*/ 368300 h 1397000"/>
              <a:gd name="connsiteX4" fmla="*/ 1816100 w 1828800"/>
              <a:gd name="connsiteY4" fmla="*/ 1397000 h 1397000"/>
              <a:gd name="connsiteX5" fmla="*/ 1282700 w 1828800"/>
              <a:gd name="connsiteY5" fmla="*/ 1397000 h 1397000"/>
              <a:gd name="connsiteX6" fmla="*/ 1282700 w 1828800"/>
              <a:gd name="connsiteY6" fmla="*/ 889000 h 1397000"/>
              <a:gd name="connsiteX7" fmla="*/ 0 w 1828800"/>
              <a:gd name="connsiteY7" fmla="*/ 876300 h 1397000"/>
              <a:gd name="connsiteX8" fmla="*/ 0 w 1828800"/>
              <a:gd name="connsiteY8" fmla="*/ 0 h 139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397000">
                <a:moveTo>
                  <a:pt x="0" y="0"/>
                </a:moveTo>
                <a:lnTo>
                  <a:pt x="520700" y="12700"/>
                </a:lnTo>
                <a:lnTo>
                  <a:pt x="546100" y="381000"/>
                </a:lnTo>
                <a:lnTo>
                  <a:pt x="1828800" y="368300"/>
                </a:lnTo>
                <a:lnTo>
                  <a:pt x="1816100" y="1397000"/>
                </a:lnTo>
                <a:lnTo>
                  <a:pt x="1282700" y="1397000"/>
                </a:lnTo>
                <a:lnTo>
                  <a:pt x="1282700" y="889000"/>
                </a:ln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7326313" y="2787650"/>
            <a:ext cx="1678517" cy="762000"/>
          </a:xfrm>
          <a:custGeom>
            <a:avLst/>
            <a:gdLst>
              <a:gd name="connsiteX0" fmla="*/ 1028700 w 1549400"/>
              <a:gd name="connsiteY0" fmla="*/ 0 h 762000"/>
              <a:gd name="connsiteX1" fmla="*/ 1549400 w 1549400"/>
              <a:gd name="connsiteY1" fmla="*/ 0 h 762000"/>
              <a:gd name="connsiteX2" fmla="*/ 1549400 w 1549400"/>
              <a:gd name="connsiteY2" fmla="*/ 762000 h 762000"/>
              <a:gd name="connsiteX3" fmla="*/ 0 w 1549400"/>
              <a:gd name="connsiteY3" fmla="*/ 762000 h 762000"/>
              <a:gd name="connsiteX4" fmla="*/ 0 w 1549400"/>
              <a:gd name="connsiteY4" fmla="*/ 241300 h 762000"/>
              <a:gd name="connsiteX5" fmla="*/ 1028700 w 1549400"/>
              <a:gd name="connsiteY5" fmla="*/ 247650 h 762000"/>
              <a:gd name="connsiteX6" fmla="*/ 1028700 w 1549400"/>
              <a:gd name="connsiteY6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49400" h="762000">
                <a:moveTo>
                  <a:pt x="1028700" y="0"/>
                </a:moveTo>
                <a:lnTo>
                  <a:pt x="1549400" y="0"/>
                </a:lnTo>
                <a:lnTo>
                  <a:pt x="1549400" y="762000"/>
                </a:lnTo>
                <a:lnTo>
                  <a:pt x="0" y="762000"/>
                </a:lnTo>
                <a:lnTo>
                  <a:pt x="0" y="241300"/>
                </a:lnTo>
                <a:lnTo>
                  <a:pt x="1028700" y="247650"/>
                </a:lnTo>
                <a:lnTo>
                  <a:pt x="1028700" y="0"/>
                </a:ln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7422622" y="3937000"/>
            <a:ext cx="1554692" cy="787400"/>
          </a:xfrm>
          <a:custGeom>
            <a:avLst/>
            <a:gdLst>
              <a:gd name="connsiteX0" fmla="*/ 12700 w 1435100"/>
              <a:gd name="connsiteY0" fmla="*/ 0 h 787400"/>
              <a:gd name="connsiteX1" fmla="*/ 533400 w 1435100"/>
              <a:gd name="connsiteY1" fmla="*/ 6350 h 787400"/>
              <a:gd name="connsiteX2" fmla="*/ 533400 w 1435100"/>
              <a:gd name="connsiteY2" fmla="*/ 273050 h 787400"/>
              <a:gd name="connsiteX3" fmla="*/ 1428750 w 1435100"/>
              <a:gd name="connsiteY3" fmla="*/ 273050 h 787400"/>
              <a:gd name="connsiteX4" fmla="*/ 1435100 w 1435100"/>
              <a:gd name="connsiteY4" fmla="*/ 787400 h 787400"/>
              <a:gd name="connsiteX5" fmla="*/ 0 w 1435100"/>
              <a:gd name="connsiteY5" fmla="*/ 787400 h 787400"/>
              <a:gd name="connsiteX6" fmla="*/ 12700 w 1435100"/>
              <a:gd name="connsiteY6" fmla="*/ 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5100" h="787400">
                <a:moveTo>
                  <a:pt x="12700" y="0"/>
                </a:moveTo>
                <a:lnTo>
                  <a:pt x="533400" y="6350"/>
                </a:lnTo>
                <a:lnTo>
                  <a:pt x="533400" y="273050"/>
                </a:lnTo>
                <a:lnTo>
                  <a:pt x="1428750" y="273050"/>
                </a:lnTo>
                <a:cubicBezTo>
                  <a:pt x="1430867" y="444500"/>
                  <a:pt x="1432983" y="615950"/>
                  <a:pt x="1435100" y="787400"/>
                </a:cubicBezTo>
                <a:lnTo>
                  <a:pt x="0" y="787400"/>
                </a:lnTo>
                <a:cubicBezTo>
                  <a:pt x="2117" y="520700"/>
                  <a:pt x="4233" y="254000"/>
                  <a:pt x="12700" y="0"/>
                </a:cubicBez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613400" y="4419600"/>
            <a:ext cx="577850" cy="914400"/>
          </a:xfrm>
          <a:prstGeom prst="rect">
            <a:avLst/>
          </a:pr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521451" y="5105400"/>
            <a:ext cx="1816100" cy="533400"/>
          </a:xfrm>
          <a:prstGeom prst="rect">
            <a:avLst/>
          </a:pr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5517092" y="2266952"/>
            <a:ext cx="1135063" cy="1809750"/>
          </a:xfrm>
          <a:custGeom>
            <a:avLst/>
            <a:gdLst>
              <a:gd name="connsiteX0" fmla="*/ 0 w 1047750"/>
              <a:gd name="connsiteY0" fmla="*/ 0 h 1809750"/>
              <a:gd name="connsiteX1" fmla="*/ 527050 w 1047750"/>
              <a:gd name="connsiteY1" fmla="*/ 0 h 1809750"/>
              <a:gd name="connsiteX2" fmla="*/ 527050 w 1047750"/>
              <a:gd name="connsiteY2" fmla="*/ 571500 h 1809750"/>
              <a:gd name="connsiteX3" fmla="*/ 723900 w 1047750"/>
              <a:gd name="connsiteY3" fmla="*/ 768350 h 1809750"/>
              <a:gd name="connsiteX4" fmla="*/ 1047750 w 1047750"/>
              <a:gd name="connsiteY4" fmla="*/ 781050 h 1809750"/>
              <a:gd name="connsiteX5" fmla="*/ 1047750 w 1047750"/>
              <a:gd name="connsiteY5" fmla="*/ 1301750 h 1809750"/>
              <a:gd name="connsiteX6" fmla="*/ 781050 w 1047750"/>
              <a:gd name="connsiteY6" fmla="*/ 1308100 h 1809750"/>
              <a:gd name="connsiteX7" fmla="*/ 781050 w 1047750"/>
              <a:gd name="connsiteY7" fmla="*/ 1809750 h 1809750"/>
              <a:gd name="connsiteX8" fmla="*/ 266700 w 1047750"/>
              <a:gd name="connsiteY8" fmla="*/ 1809750 h 1809750"/>
              <a:gd name="connsiteX9" fmla="*/ 266700 w 1047750"/>
              <a:gd name="connsiteY9" fmla="*/ 1295400 h 1809750"/>
              <a:gd name="connsiteX10" fmla="*/ 0 w 1047750"/>
              <a:gd name="connsiteY10" fmla="*/ 1295400 h 1809750"/>
              <a:gd name="connsiteX11" fmla="*/ 0 w 1047750"/>
              <a:gd name="connsiteY11" fmla="*/ 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47750" h="1809750">
                <a:moveTo>
                  <a:pt x="0" y="0"/>
                </a:moveTo>
                <a:lnTo>
                  <a:pt x="527050" y="0"/>
                </a:lnTo>
                <a:lnTo>
                  <a:pt x="527050" y="571500"/>
                </a:lnTo>
                <a:lnTo>
                  <a:pt x="723900" y="768350"/>
                </a:lnTo>
                <a:lnTo>
                  <a:pt x="1047750" y="781050"/>
                </a:lnTo>
                <a:lnTo>
                  <a:pt x="1047750" y="1301750"/>
                </a:lnTo>
                <a:lnTo>
                  <a:pt x="781050" y="1308100"/>
                </a:lnTo>
                <a:lnTo>
                  <a:pt x="781050" y="1809750"/>
                </a:lnTo>
                <a:lnTo>
                  <a:pt x="266700" y="1809750"/>
                </a:lnTo>
                <a:lnTo>
                  <a:pt x="266700" y="1295400"/>
                </a:lnTo>
                <a:lnTo>
                  <a:pt x="0" y="1295400"/>
                </a:lnTo>
                <a:lnTo>
                  <a:pt x="0" y="0"/>
                </a:lnTo>
                <a:close/>
              </a:path>
            </a:pathLst>
          </a:custGeom>
          <a:solidFill>
            <a:srgbClr val="7F7F7F">
              <a:alpha val="37000"/>
            </a:srgbClr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49325" y="2521805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R.SERBAGUNA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58026" y="1384300"/>
            <a:ext cx="17335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KRIYA KAYU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59375" y="1447800"/>
            <a:ext cx="18986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BARANG BEKAS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03675" y="2214028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dirty="0" smtClean="0">
                <a:latin typeface="Century Gothic"/>
                <a:cs typeface="Century Gothic"/>
              </a:rPr>
              <a:t>PENERIMA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43763" y="3026430"/>
            <a:ext cx="17335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PELATIHAN KRIYA BATIK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41925" y="4582180"/>
            <a:ext cx="14033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PENGELOLA HUNIAN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70775" y="2070557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R. MAKAN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51650" y="4265714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HUNIAN PRIA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01821" y="50262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HUNIAN WANITA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87900" y="3121226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PENGELOLA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81022" y="3714692"/>
            <a:ext cx="2641600" cy="35038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PERPUS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24150" y="1567190"/>
            <a:ext cx="1073150" cy="59660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600" dirty="0" smtClean="0">
                <a:latin typeface="Century Gothic"/>
                <a:cs typeface="Century Gothic"/>
              </a:rPr>
              <a:t>MASSA SERVIS</a:t>
            </a:r>
            <a:endParaRPr lang="en-US" sz="1600" dirty="0">
              <a:latin typeface="Century Gothic"/>
              <a:cs typeface="Century Gothic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5400000" flipH="1" flipV="1">
            <a:off x="3094741" y="5299034"/>
            <a:ext cx="2724200" cy="1720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4292600" y="4030939"/>
            <a:ext cx="163380" cy="312462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4292600" y="4724401"/>
            <a:ext cx="163380" cy="312462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4292600" y="5482570"/>
            <a:ext cx="163380" cy="312462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rot="16200000" flipV="1">
            <a:off x="4785088" y="3765645"/>
            <a:ext cx="342712" cy="2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16200000" flipV="1">
            <a:off x="4785090" y="5333998"/>
            <a:ext cx="342712" cy="2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517982" y="2667001"/>
            <a:ext cx="1939720" cy="1588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 rot="5400000" flipH="1">
            <a:off x="3165673" y="2487559"/>
            <a:ext cx="112568" cy="170112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 rot="5400000" flipH="1">
            <a:off x="2212022" y="2523623"/>
            <a:ext cx="364061" cy="247855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 rot="5400000" flipH="1">
            <a:off x="4272493" y="2786596"/>
            <a:ext cx="287861" cy="82549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 rot="5400000" flipH="1">
            <a:off x="4637091" y="2795066"/>
            <a:ext cx="287861" cy="82549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4457701" y="2628901"/>
            <a:ext cx="282046" cy="397531"/>
          </a:xfrm>
          <a:prstGeom prst="rect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5" name="Rounded Rectangle 74"/>
          <p:cNvSpPr/>
          <p:nvPr/>
        </p:nvSpPr>
        <p:spPr>
          <a:xfrm rot="5400000" flipH="1">
            <a:off x="3814038" y="2291095"/>
            <a:ext cx="489342" cy="110067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6" name="Rounded Rectangle 75"/>
          <p:cNvSpPr/>
          <p:nvPr/>
        </p:nvSpPr>
        <p:spPr>
          <a:xfrm rot="5400000" flipH="1">
            <a:off x="4887188" y="2291095"/>
            <a:ext cx="489342" cy="110067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7" name="Rounded Rectangle 76"/>
          <p:cNvSpPr/>
          <p:nvPr/>
        </p:nvSpPr>
        <p:spPr>
          <a:xfrm rot="5400000" flipH="1">
            <a:off x="5852555" y="2017683"/>
            <a:ext cx="257764" cy="240771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8" name="Rounded Rectangle 77"/>
          <p:cNvSpPr/>
          <p:nvPr/>
        </p:nvSpPr>
        <p:spPr>
          <a:xfrm rot="5400000" flipH="1">
            <a:off x="6948485" y="2170116"/>
            <a:ext cx="425458" cy="619125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 rot="5400000" flipH="1">
            <a:off x="7669908" y="1842396"/>
            <a:ext cx="172710" cy="323321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0" name="Rounded Rectangle 79"/>
          <p:cNvSpPr/>
          <p:nvPr/>
        </p:nvSpPr>
        <p:spPr>
          <a:xfrm rot="5400000" flipH="1">
            <a:off x="6759965" y="1772496"/>
            <a:ext cx="190252" cy="405871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1" name="Rounded Rectangle 80"/>
          <p:cNvSpPr/>
          <p:nvPr/>
        </p:nvSpPr>
        <p:spPr>
          <a:xfrm rot="5400000" flipH="1">
            <a:off x="7669908" y="2810138"/>
            <a:ext cx="172710" cy="323321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2" name="Rounded Rectangle 81"/>
          <p:cNvSpPr/>
          <p:nvPr/>
        </p:nvSpPr>
        <p:spPr>
          <a:xfrm rot="8296733" flipH="1">
            <a:off x="6163691" y="2750236"/>
            <a:ext cx="187103" cy="218360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3" name="Rounded Rectangle 82"/>
          <p:cNvSpPr/>
          <p:nvPr/>
        </p:nvSpPr>
        <p:spPr>
          <a:xfrm rot="5400000" flipH="1">
            <a:off x="6970946" y="3232382"/>
            <a:ext cx="383977" cy="161660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4" name="Rounded Rectangle 83"/>
          <p:cNvSpPr/>
          <p:nvPr/>
        </p:nvSpPr>
        <p:spPr>
          <a:xfrm rot="5400000" flipH="1">
            <a:off x="6714379" y="4352181"/>
            <a:ext cx="191989" cy="247645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5" name="Rounded Rectangle 84"/>
          <p:cNvSpPr/>
          <p:nvPr/>
        </p:nvSpPr>
        <p:spPr>
          <a:xfrm rot="5400000" flipH="1">
            <a:off x="6714379" y="4580786"/>
            <a:ext cx="191989" cy="247645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6" name="Rounded Rectangle 85"/>
          <p:cNvSpPr/>
          <p:nvPr/>
        </p:nvSpPr>
        <p:spPr>
          <a:xfrm rot="5400000" flipH="1">
            <a:off x="6661375" y="3749647"/>
            <a:ext cx="383977" cy="161660"/>
          </a:xfrm>
          <a:prstGeom prst="roundRect">
            <a:avLst/>
          </a:prstGeom>
          <a:solidFill>
            <a:srgbClr val="9DC9FF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/>
          <p:cNvCxnSpPr/>
          <p:nvPr/>
        </p:nvCxnSpPr>
        <p:spPr>
          <a:xfrm>
            <a:off x="4911932" y="1971021"/>
            <a:ext cx="1196770" cy="1588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6108701" y="1969433"/>
            <a:ext cx="2228850" cy="1588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6315077" y="2980270"/>
            <a:ext cx="2022476" cy="18109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5400000" flipH="1" flipV="1">
            <a:off x="5698507" y="2419385"/>
            <a:ext cx="820393" cy="1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 flipH="1" flipV="1">
            <a:off x="6887869" y="2138072"/>
            <a:ext cx="257762" cy="1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 flipH="1" flipV="1">
            <a:off x="7135520" y="2829580"/>
            <a:ext cx="257762" cy="1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16200000" flipV="1">
            <a:off x="6931059" y="3381346"/>
            <a:ext cx="666688" cy="1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6934192" y="3657601"/>
            <a:ext cx="309571" cy="1588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 flipH="1" flipV="1">
            <a:off x="6219864" y="4391053"/>
            <a:ext cx="1428688" cy="12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6934214" y="4571997"/>
            <a:ext cx="495288" cy="10184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158138" y="4572001"/>
            <a:ext cx="776074" cy="1588"/>
          </a:xfrm>
          <a:prstGeom prst="line">
            <a:avLst/>
          </a:prstGeom>
          <a:ln w="76200" cap="flat" cmpd="sng" algn="ctr">
            <a:solidFill>
              <a:schemeClr val="accent1">
                <a:lumMod val="60000"/>
                <a:lumOff val="40000"/>
                <a:alpha val="63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Picture 89" descr="4.psd"/>
          <p:cNvPicPr>
            <a:picLocks noChangeAspect="1"/>
          </p:cNvPicPr>
          <p:nvPr/>
        </p:nvPicPr>
        <p:blipFill>
          <a:blip r:embed="rId3">
            <a:lum bright="5000"/>
          </a:blip>
          <a:stretch>
            <a:fillRect/>
          </a:stretch>
        </p:blipFill>
        <p:spPr>
          <a:xfrm>
            <a:off x="6521453" y="2"/>
            <a:ext cx="2687545" cy="1311928"/>
          </a:xfrm>
          <a:prstGeom prst="rect">
            <a:avLst/>
          </a:prstGeom>
        </p:spPr>
      </p:pic>
      <p:pic>
        <p:nvPicPr>
          <p:cNvPr id="92" name="Picture 91" descr="yuhu1.jpg"/>
          <p:cNvPicPr>
            <a:picLocks noChangeAspect="1"/>
          </p:cNvPicPr>
          <p:nvPr/>
        </p:nvPicPr>
        <p:blipFill>
          <a:blip r:embed="rId4">
            <a:lum bright="5000"/>
          </a:blip>
          <a:stretch>
            <a:fillRect/>
          </a:stretch>
        </p:blipFill>
        <p:spPr>
          <a:xfrm>
            <a:off x="605733" y="5365922"/>
            <a:ext cx="3056597" cy="1492081"/>
          </a:xfrm>
          <a:prstGeom prst="rect">
            <a:avLst/>
          </a:prstGeom>
        </p:spPr>
      </p:pic>
      <p:pic>
        <p:nvPicPr>
          <p:cNvPr id="97" name="Picture 96" descr="h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32" y="-55501"/>
            <a:ext cx="2701281" cy="1367430"/>
          </a:xfrm>
          <a:prstGeom prst="rect">
            <a:avLst/>
          </a:prstGeom>
        </p:spPr>
      </p:pic>
      <p:pic>
        <p:nvPicPr>
          <p:cNvPr id="98" name="Picture 97" descr="huh.jpg"/>
          <p:cNvPicPr>
            <a:picLocks noChangeAspect="1"/>
          </p:cNvPicPr>
          <p:nvPr/>
        </p:nvPicPr>
        <p:blipFill>
          <a:blip r:embed="rId6">
            <a:lum bright="5000"/>
          </a:blip>
          <a:stretch>
            <a:fillRect/>
          </a:stretch>
        </p:blipFill>
        <p:spPr>
          <a:xfrm>
            <a:off x="3662331" y="-16357"/>
            <a:ext cx="2363821" cy="1328286"/>
          </a:xfrm>
          <a:prstGeom prst="rect">
            <a:avLst/>
          </a:prstGeom>
        </p:spPr>
      </p:pic>
      <p:pic>
        <p:nvPicPr>
          <p:cNvPr id="100" name="Picture 99" descr="e.jpg"/>
          <p:cNvPicPr>
            <a:picLocks noChangeAspect="1"/>
          </p:cNvPicPr>
          <p:nvPr/>
        </p:nvPicPr>
        <p:blipFill>
          <a:blip r:embed="rId7">
            <a:lum bright="5000"/>
          </a:blip>
          <a:stretch>
            <a:fillRect/>
          </a:stretch>
        </p:blipFill>
        <p:spPr>
          <a:xfrm>
            <a:off x="1073151" y="3635433"/>
            <a:ext cx="2124441" cy="1489151"/>
          </a:xfrm>
          <a:prstGeom prst="rect">
            <a:avLst/>
          </a:prstGeom>
        </p:spPr>
      </p:pic>
      <p:pic>
        <p:nvPicPr>
          <p:cNvPr id="102" name="Picture 101" descr="fede.jpg"/>
          <p:cNvPicPr>
            <a:picLocks noChangeAspect="1"/>
          </p:cNvPicPr>
          <p:nvPr/>
        </p:nvPicPr>
        <p:blipFill>
          <a:blip r:embed="rId8">
            <a:lum bright="5000"/>
          </a:blip>
          <a:stretch>
            <a:fillRect/>
          </a:stretch>
        </p:blipFill>
        <p:spPr>
          <a:xfrm>
            <a:off x="6772533" y="5421937"/>
            <a:ext cx="2555619" cy="1436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286044" y="1006987"/>
            <a:ext cx="8042106" cy="745615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292600" y="-685799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pendalaman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2751" y="1914927"/>
            <a:ext cx="2146300" cy="4512862"/>
          </a:xfrm>
          <a:prstGeom prst="roundRect">
            <a:avLst/>
          </a:prstGeom>
          <a:solidFill>
            <a:schemeClr val="accent3">
              <a:alpha val="24000"/>
            </a:schemeClr>
          </a:solidFill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412751" y="2324180"/>
            <a:ext cx="2146300" cy="410360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 fontScale="70000" lnSpcReduction="20000"/>
          </a:bodyPr>
          <a:lstStyle/>
          <a:p>
            <a:pPr algn="ctr" defTabSz="1031547">
              <a:lnSpc>
                <a:spcPct val="150000"/>
              </a:lnSpc>
              <a:buSzPct val="90000"/>
              <a:defRPr/>
            </a:pPr>
            <a:r>
              <a:rPr lang="en-US" sz="2700" b="1" dirty="0" smtClean="0"/>
              <a:t>75%</a:t>
            </a:r>
            <a:r>
              <a:rPr lang="en-US" sz="2700" dirty="0" smtClean="0"/>
              <a:t> </a:t>
            </a:r>
            <a:r>
              <a:rPr lang="en-US" sz="2700" dirty="0" err="1" smtClean="0"/>
              <a:t>penderita</a:t>
            </a:r>
            <a:r>
              <a:rPr lang="en-US" sz="2700" dirty="0" smtClean="0"/>
              <a:t> </a:t>
            </a:r>
            <a:r>
              <a:rPr lang="en-US" sz="2700" dirty="0" err="1" smtClean="0"/>
              <a:t>lepra</a:t>
            </a:r>
            <a:r>
              <a:rPr lang="en-US" sz="2700" dirty="0" smtClean="0"/>
              <a:t> </a:t>
            </a:r>
            <a:r>
              <a:rPr lang="en-US" sz="2700" dirty="0" err="1" smtClean="0"/>
              <a:t>menderita</a:t>
            </a:r>
            <a:r>
              <a:rPr lang="en-US" sz="2700" dirty="0" smtClean="0"/>
              <a:t> </a:t>
            </a:r>
            <a:r>
              <a:rPr lang="en-US" sz="2700" dirty="0" err="1" smtClean="0"/>
              <a:t>kekurangan</a:t>
            </a:r>
            <a:r>
              <a:rPr lang="en-US" sz="2700" dirty="0" smtClean="0"/>
              <a:t> </a:t>
            </a:r>
            <a:r>
              <a:rPr lang="en-US" sz="2700" dirty="0" err="1" smtClean="0"/>
              <a:t>fisik</a:t>
            </a:r>
            <a:r>
              <a:rPr lang="en-US" sz="2700" dirty="0" smtClean="0"/>
              <a:t>. </a:t>
            </a:r>
            <a:r>
              <a:rPr lang="en-US" sz="2700" dirty="0" err="1" smtClean="0"/>
              <a:t>Perbandingan</a:t>
            </a:r>
            <a:r>
              <a:rPr lang="en-US" sz="2700" dirty="0" smtClean="0"/>
              <a:t> </a:t>
            </a:r>
            <a:r>
              <a:rPr lang="en-US" sz="2700" b="1" dirty="0" err="1" smtClean="0"/>
              <a:t>kekurangan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fisik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pada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tangan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dan</a:t>
            </a:r>
            <a:r>
              <a:rPr lang="en-US" sz="2700" b="1" dirty="0" smtClean="0"/>
              <a:t> kaki </a:t>
            </a:r>
            <a:r>
              <a:rPr lang="en-US" sz="2700" b="1" dirty="0" err="1" smtClean="0"/>
              <a:t>sebesar</a:t>
            </a:r>
            <a:r>
              <a:rPr lang="en-US" sz="2700" dirty="0" smtClean="0"/>
              <a:t> </a:t>
            </a:r>
            <a:r>
              <a:rPr lang="en-US" sz="2700" b="1" dirty="0" smtClean="0"/>
              <a:t>8:7</a:t>
            </a:r>
          </a:p>
          <a:p>
            <a:pPr algn="ctr" defTabSz="1031547">
              <a:lnSpc>
                <a:spcPct val="150000"/>
              </a:lnSpc>
              <a:buSzPct val="90000"/>
              <a:defRPr/>
            </a:pPr>
            <a:r>
              <a:rPr lang="en-US" sz="2700" i="1" dirty="0" smtClean="0"/>
              <a:t>WHO Expert Committee on Leprosy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528245"/>
            <a:ext cx="2393950" cy="163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771163" y="1204602"/>
            <a:ext cx="7677150" cy="350383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6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Ruang</a:t>
            </a:r>
            <a:r>
              <a:rPr lang="en-US" sz="16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16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gerak</a:t>
            </a:r>
            <a:r>
              <a:rPr lang="en-US" sz="16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16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bagi</a:t>
            </a:r>
            <a:r>
              <a:rPr lang="en-US" sz="16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16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kenyamanan</a:t>
            </a:r>
            <a:r>
              <a:rPr lang="en-US" sz="16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16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pengguna</a:t>
            </a:r>
            <a:r>
              <a:rPr lang="en-US" sz="16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…</a:t>
            </a:r>
            <a:endParaRPr lang="en-US" sz="16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/>
          <a:srcRect t="4682" b="17713"/>
          <a:stretch>
            <a:fillRect/>
          </a:stretch>
        </p:blipFill>
        <p:spPr bwMode="auto">
          <a:xfrm>
            <a:off x="2863846" y="2000199"/>
            <a:ext cx="4648204" cy="348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4"/>
          <a:srcRect l="52144" b="11751"/>
          <a:stretch>
            <a:fillRect/>
          </a:stretch>
        </p:blipFill>
        <p:spPr bwMode="auto">
          <a:xfrm>
            <a:off x="7702556" y="2048583"/>
            <a:ext cx="1873247" cy="214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P107076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486410" y="4540010"/>
            <a:ext cx="2305534" cy="1873246"/>
          </a:xfrm>
          <a:prstGeom prst="rect">
            <a:avLst/>
          </a:prstGeom>
        </p:spPr>
      </p:pic>
      <p:sp>
        <p:nvSpPr>
          <p:cNvPr id="16" name="Text Placeholder 3"/>
          <p:cNvSpPr txBox="1">
            <a:spLocks/>
          </p:cNvSpPr>
          <p:nvPr/>
        </p:nvSpPr>
        <p:spPr>
          <a:xfrm>
            <a:off x="2504728" y="5334003"/>
            <a:ext cx="5328592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memiliki</a:t>
            </a:r>
            <a:r>
              <a:rPr lang="en-US" sz="1600" dirty="0" smtClean="0"/>
              <a:t> </a:t>
            </a:r>
            <a:r>
              <a:rPr lang="en-US" sz="1600" dirty="0" err="1" smtClean="0"/>
              <a:t>kekurangan</a:t>
            </a:r>
            <a:r>
              <a:rPr lang="en-US" sz="1600" dirty="0" smtClean="0"/>
              <a:t> </a:t>
            </a:r>
            <a:r>
              <a:rPr lang="en-US" sz="1600" dirty="0" err="1" smtClean="0"/>
              <a:t>fisik</a:t>
            </a:r>
            <a:r>
              <a:rPr lang="en-US" sz="1600" dirty="0" smtClean="0"/>
              <a:t> </a:t>
            </a:r>
            <a:r>
              <a:rPr lang="en-US" sz="1600" dirty="0" err="1" smtClean="0"/>
              <a:t>permanen</a:t>
            </a:r>
            <a:r>
              <a:rPr lang="en-US" sz="1600" dirty="0" smtClean="0"/>
              <a:t> </a:t>
            </a:r>
          </a:p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1600" dirty="0" err="1" smtClean="0"/>
              <a:t>Menggunakan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alat</a:t>
            </a:r>
            <a:r>
              <a:rPr lang="en-US" sz="1600" dirty="0" smtClean="0"/>
              <a:t> </a:t>
            </a:r>
            <a:r>
              <a:rPr lang="en-US" sz="1600" dirty="0" err="1" smtClean="0"/>
              <a:t>bantu</a:t>
            </a:r>
            <a:r>
              <a:rPr lang="en-US" sz="1600" dirty="0" smtClean="0"/>
              <a:t> </a:t>
            </a:r>
            <a:r>
              <a:rPr lang="en-US" sz="1600" dirty="0" err="1" smtClean="0"/>
              <a:t>seperti</a:t>
            </a:r>
            <a:r>
              <a:rPr lang="en-US" sz="1600" dirty="0" smtClean="0"/>
              <a:t> kaki </a:t>
            </a:r>
            <a:r>
              <a:rPr lang="en-US" sz="1600" dirty="0" err="1" smtClean="0"/>
              <a:t>palsu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lengan</a:t>
            </a:r>
            <a:r>
              <a:rPr lang="en-US" sz="1600" dirty="0" smtClean="0"/>
              <a:t> </a:t>
            </a:r>
            <a:r>
              <a:rPr lang="en-US" sz="1600" dirty="0" err="1" smtClean="0"/>
              <a:t>palsu</a:t>
            </a:r>
            <a:r>
              <a:rPr lang="en-US" sz="1600" dirty="0" smtClean="0"/>
              <a:t> </a:t>
            </a:r>
          </a:p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1600" dirty="0" err="1" smtClean="0"/>
              <a:t>Jarak</a:t>
            </a:r>
            <a:r>
              <a:rPr lang="en-US" sz="1600" dirty="0" smtClean="0"/>
              <a:t> </a:t>
            </a:r>
            <a:r>
              <a:rPr lang="en-US" sz="1600" dirty="0" err="1" smtClean="0"/>
              <a:t>tempuh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jauh</a:t>
            </a:r>
            <a:r>
              <a:rPr lang="en-US" sz="1600" dirty="0" smtClean="0"/>
              <a:t> &amp; </a:t>
            </a:r>
            <a:r>
              <a:rPr lang="en-US" sz="1600" dirty="0" err="1" smtClean="0"/>
              <a:t>fleksibel</a:t>
            </a:r>
            <a:endParaRPr lang="en-US" sz="16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16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71476" y="1219200"/>
            <a:ext cx="9121775" cy="1381434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300" dirty="0" smtClean="0">
                <a:latin typeface="Century Gothic"/>
                <a:cs typeface="Century Gothic"/>
              </a:rPr>
              <a:t>BALAI PELATIHAN…</a:t>
            </a:r>
            <a:endParaRPr lang="en-US" sz="2300" dirty="0" smtClean="0"/>
          </a:p>
          <a:p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non-formal, </a:t>
            </a:r>
            <a:r>
              <a:rPr lang="en-US" dirty="0" err="1" smtClean="0"/>
              <a:t>disiapkan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berwirausaha</a:t>
            </a:r>
            <a:r>
              <a:rPr lang="en-US" dirty="0" smtClean="0"/>
              <a:t>. (</a:t>
            </a:r>
            <a:r>
              <a:rPr lang="en-US" i="1" dirty="0" err="1" smtClean="0"/>
              <a:t>Moh</a:t>
            </a:r>
            <a:r>
              <a:rPr lang="en-US" i="1" dirty="0" smtClean="0"/>
              <a:t>. </a:t>
            </a:r>
            <a:r>
              <a:rPr lang="en-US" i="1" dirty="0" err="1" smtClean="0"/>
              <a:t>Yamin</a:t>
            </a:r>
            <a:r>
              <a:rPr lang="en-US" i="1" dirty="0" smtClean="0"/>
              <a:t>, </a:t>
            </a:r>
            <a:r>
              <a:rPr lang="en-US" i="1" dirty="0" err="1" smtClean="0"/>
              <a:t>Juni</a:t>
            </a:r>
            <a:r>
              <a:rPr lang="en-US" i="1" dirty="0" smtClean="0"/>
              <a:t> 2008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47650" y="-228599"/>
            <a:ext cx="7512050" cy="1143000"/>
          </a:xfrm>
          <a:prstGeom prst="rect">
            <a:avLst/>
          </a:prstGeom>
        </p:spPr>
        <p:txBody>
          <a:bodyPr vert="horz" lIns="51577" tIns="0" rIns="51577" bIns="0" rtlCol="0" anchor="ctr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100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Pengertian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Judul</a:t>
            </a:r>
            <a:endParaRPr lang="en-US" sz="4100" dirty="0">
              <a:latin typeface="Century Gothic"/>
              <a:ea typeface="+mj-ea"/>
              <a:cs typeface="Century Gothi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1476" y="4419602"/>
            <a:ext cx="9121775" cy="107365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300" dirty="0" smtClean="0">
                <a:latin typeface="Century Gothic"/>
                <a:cs typeface="Century Gothic"/>
              </a:rPr>
              <a:t>EKS PENDERITA LEPRA…</a:t>
            </a:r>
            <a:endParaRPr lang="en-US" sz="2300" dirty="0" smtClean="0"/>
          </a:p>
          <a:p>
            <a:r>
              <a:rPr lang="en-US" dirty="0" err="1" smtClean="0"/>
              <a:t>Mantan</a:t>
            </a:r>
            <a:r>
              <a:rPr lang="en-US" dirty="0" smtClean="0"/>
              <a:t> </a:t>
            </a:r>
            <a:r>
              <a:rPr lang="en-US" dirty="0" err="1" smtClean="0"/>
              <a:t>penderita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sembuh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lepra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kusta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infeksi</a:t>
            </a:r>
            <a:r>
              <a:rPr lang="en-US" dirty="0" smtClean="0"/>
              <a:t> </a:t>
            </a:r>
            <a:r>
              <a:rPr lang="en-US" dirty="0" err="1" smtClean="0"/>
              <a:t>kronis</a:t>
            </a:r>
            <a:r>
              <a:rPr lang="en-US" dirty="0" smtClean="0"/>
              <a:t> yang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i="1" dirty="0" smtClean="0"/>
              <a:t>Mycobacterium </a:t>
            </a:r>
            <a:r>
              <a:rPr lang="en-US" i="1" dirty="0" err="1" smtClean="0"/>
              <a:t>leprae</a:t>
            </a:r>
            <a:r>
              <a:rPr lang="en-US" i="1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1476" y="2991655"/>
            <a:ext cx="9121775" cy="107365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300" dirty="0" smtClean="0">
                <a:latin typeface="Century Gothic"/>
                <a:cs typeface="Century Gothic"/>
              </a:rPr>
              <a:t>SENI KRIYA…</a:t>
            </a:r>
            <a:endParaRPr lang="en-US" sz="2300" dirty="0" smtClean="0"/>
          </a:p>
          <a:p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kerajinan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diciptakan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melupakan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artistik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keindahan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4292600" y="-685799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pendalaman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3" y="838200"/>
            <a:ext cx="5943599" cy="467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Placeholder 3"/>
          <p:cNvSpPr txBox="1">
            <a:spLocks/>
          </p:cNvSpPr>
          <p:nvPr/>
        </p:nvSpPr>
        <p:spPr>
          <a:xfrm>
            <a:off x="330204" y="5486403"/>
            <a:ext cx="9328149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 fontScale="25000" lnSpcReduction="20000"/>
          </a:bodyPr>
          <a:lstStyle/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7200" dirty="0" err="1" smtClean="0"/>
              <a:t>Bagian</a:t>
            </a:r>
            <a:r>
              <a:rPr lang="en-US" sz="7200" dirty="0" smtClean="0"/>
              <a:t> </a:t>
            </a:r>
            <a:r>
              <a:rPr lang="en-US" sz="7200" dirty="0" err="1" smtClean="0"/>
              <a:t>lengan</a:t>
            </a:r>
            <a:r>
              <a:rPr lang="en-US" sz="7200" dirty="0" smtClean="0"/>
              <a:t> </a:t>
            </a:r>
            <a:r>
              <a:rPr lang="en-US" sz="7200" dirty="0" err="1" smtClean="0"/>
              <a:t>masih</a:t>
            </a:r>
            <a:r>
              <a:rPr lang="en-US" sz="7200" dirty="0" smtClean="0"/>
              <a:t> </a:t>
            </a:r>
            <a:r>
              <a:rPr lang="en-US" sz="7200" dirty="0" err="1" smtClean="0"/>
              <a:t>mampu</a:t>
            </a:r>
            <a:r>
              <a:rPr lang="en-US" sz="7200" dirty="0" smtClean="0"/>
              <a:t> </a:t>
            </a:r>
            <a:r>
              <a:rPr lang="en-US" sz="7200" dirty="0" err="1" smtClean="0"/>
              <a:t>menggerakkan</a:t>
            </a:r>
            <a:r>
              <a:rPr lang="en-US" sz="7200" dirty="0" smtClean="0"/>
              <a:t> </a:t>
            </a:r>
            <a:r>
              <a:rPr lang="en-US" sz="7200" dirty="0" err="1" smtClean="0"/>
              <a:t>kursi</a:t>
            </a:r>
            <a:r>
              <a:rPr lang="en-US" sz="7200" dirty="0" smtClean="0"/>
              <a:t> </a:t>
            </a:r>
            <a:r>
              <a:rPr lang="en-US" sz="7200" dirty="0" err="1" smtClean="0"/>
              <a:t>roda</a:t>
            </a:r>
            <a:endParaRPr lang="en-US" sz="7200" dirty="0" smtClean="0"/>
          </a:p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7200" dirty="0" err="1" smtClean="0"/>
              <a:t>Terbatas</a:t>
            </a:r>
            <a:r>
              <a:rPr lang="en-US" sz="7200" dirty="0" smtClean="0"/>
              <a:t> </a:t>
            </a:r>
            <a:r>
              <a:rPr lang="en-US" sz="7200" dirty="0" err="1" smtClean="0"/>
              <a:t>dalam</a:t>
            </a:r>
            <a:r>
              <a:rPr lang="en-US" sz="7200" dirty="0" smtClean="0"/>
              <a:t> </a:t>
            </a:r>
            <a:r>
              <a:rPr lang="en-US" sz="7200" dirty="0" err="1" smtClean="0"/>
              <a:t>pencapaian</a:t>
            </a:r>
            <a:r>
              <a:rPr lang="en-US" sz="7200" dirty="0" smtClean="0"/>
              <a:t> </a:t>
            </a:r>
            <a:r>
              <a:rPr lang="en-US" sz="7200" dirty="0" err="1" smtClean="0"/>
              <a:t>dan</a:t>
            </a:r>
            <a:r>
              <a:rPr lang="en-US" sz="7200" dirty="0" smtClean="0"/>
              <a:t> </a:t>
            </a:r>
            <a:r>
              <a:rPr lang="en-US" sz="7200" dirty="0" err="1" smtClean="0"/>
              <a:t>visualisasi</a:t>
            </a:r>
            <a:endParaRPr lang="en-US" sz="7200" dirty="0" smtClean="0"/>
          </a:p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7200" dirty="0" err="1" smtClean="0"/>
              <a:t>Memiliki</a:t>
            </a:r>
            <a:r>
              <a:rPr lang="en-US" sz="7200" dirty="0" smtClean="0"/>
              <a:t> </a:t>
            </a:r>
            <a:r>
              <a:rPr lang="en-US" sz="7200" dirty="0" err="1" smtClean="0"/>
              <a:t>standar</a:t>
            </a:r>
            <a:r>
              <a:rPr lang="en-US" sz="7200" dirty="0" smtClean="0"/>
              <a:t> minimal </a:t>
            </a:r>
            <a:r>
              <a:rPr lang="en-US" sz="7200" dirty="0" err="1" smtClean="0"/>
              <a:t>untuk</a:t>
            </a:r>
            <a:r>
              <a:rPr lang="en-US" sz="7200" dirty="0" smtClean="0"/>
              <a:t> </a:t>
            </a:r>
            <a:r>
              <a:rPr lang="en-US" sz="7200" dirty="0" err="1" smtClean="0"/>
              <a:t>sirkulasi</a:t>
            </a:r>
            <a:r>
              <a:rPr lang="en-US" sz="7200" dirty="0" smtClean="0"/>
              <a:t>, </a:t>
            </a:r>
            <a:r>
              <a:rPr lang="en-US" sz="7200" dirty="0" err="1" smtClean="0"/>
              <a:t>perputaran</a:t>
            </a:r>
            <a:r>
              <a:rPr lang="en-US" sz="7200" dirty="0" smtClean="0"/>
              <a:t> </a:t>
            </a:r>
            <a:r>
              <a:rPr lang="en-US" sz="7200" dirty="0" err="1" smtClean="0"/>
              <a:t>dll</a:t>
            </a:r>
            <a:endParaRPr lang="en-US" sz="72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4000" y="1524003"/>
            <a:ext cx="3054350" cy="183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DSCN1465.jpeg"/>
          <p:cNvPicPr>
            <a:picLocks noChangeAspect="1"/>
          </p:cNvPicPr>
          <p:nvPr/>
        </p:nvPicPr>
        <p:blipFill>
          <a:blip r:embed="rId4"/>
          <a:srcRect l="13043" t="8696" r="6522" b="7246"/>
          <a:stretch>
            <a:fillRect/>
          </a:stretch>
        </p:blipFill>
        <p:spPr>
          <a:xfrm>
            <a:off x="6604000" y="3886200"/>
            <a:ext cx="305435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4292600" y="-685799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pendalaman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desain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330204" y="4724403"/>
            <a:ext cx="6108699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 fontScale="25000" lnSpcReduction="20000"/>
          </a:bodyPr>
          <a:lstStyle/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7200" dirty="0" err="1" smtClean="0"/>
              <a:t>Memiliki</a:t>
            </a:r>
            <a:r>
              <a:rPr lang="en-US" sz="7200" dirty="0" smtClean="0"/>
              <a:t> </a:t>
            </a:r>
            <a:r>
              <a:rPr lang="en-US" sz="7200" dirty="0" err="1" smtClean="0"/>
              <a:t>kekurangan</a:t>
            </a:r>
            <a:r>
              <a:rPr lang="en-US" sz="7200" dirty="0" smtClean="0"/>
              <a:t> </a:t>
            </a:r>
            <a:r>
              <a:rPr lang="en-US" sz="7200" dirty="0" err="1" smtClean="0"/>
              <a:t>pada</a:t>
            </a:r>
            <a:r>
              <a:rPr lang="en-US" sz="7200" dirty="0" smtClean="0"/>
              <a:t> </a:t>
            </a:r>
            <a:r>
              <a:rPr lang="en-US" sz="7200" dirty="0" err="1" smtClean="0"/>
              <a:t>bagian</a:t>
            </a:r>
            <a:r>
              <a:rPr lang="en-US" sz="7200" dirty="0" smtClean="0"/>
              <a:t> </a:t>
            </a:r>
            <a:r>
              <a:rPr lang="en-US" sz="7200" dirty="0" err="1" smtClean="0"/>
              <a:t>lengan</a:t>
            </a:r>
            <a:r>
              <a:rPr lang="en-US" sz="7200" dirty="0" smtClean="0"/>
              <a:t> </a:t>
            </a:r>
            <a:r>
              <a:rPr lang="en-US" sz="7200" dirty="0" err="1" smtClean="0"/>
              <a:t>dan</a:t>
            </a:r>
            <a:r>
              <a:rPr lang="en-US" sz="7200" dirty="0" smtClean="0"/>
              <a:t> kaki </a:t>
            </a:r>
            <a:r>
              <a:rPr lang="en-US" sz="7200" dirty="0" err="1" smtClean="0"/>
              <a:t>sehingga</a:t>
            </a:r>
            <a:r>
              <a:rPr lang="en-US" sz="7200" dirty="0" smtClean="0"/>
              <a:t> </a:t>
            </a:r>
            <a:r>
              <a:rPr lang="en-US" sz="7200" dirty="0" err="1" smtClean="0"/>
              <a:t>perlu</a:t>
            </a:r>
            <a:r>
              <a:rPr lang="en-US" sz="7200" dirty="0" smtClean="0"/>
              <a:t> </a:t>
            </a:r>
            <a:r>
              <a:rPr lang="en-US" sz="7200" dirty="0" err="1" smtClean="0"/>
              <a:t>bantuan</a:t>
            </a:r>
            <a:r>
              <a:rPr lang="en-US" sz="7200" dirty="0" smtClean="0"/>
              <a:t> ‘</a:t>
            </a:r>
            <a:r>
              <a:rPr lang="en-US" sz="7200" dirty="0" err="1" smtClean="0"/>
              <a:t>pendorong</a:t>
            </a:r>
            <a:r>
              <a:rPr lang="en-US" sz="7200" dirty="0" smtClean="0"/>
              <a:t>’ agar </a:t>
            </a:r>
            <a:r>
              <a:rPr lang="en-US" sz="7200" dirty="0" err="1" smtClean="0"/>
              <a:t>dapat</a:t>
            </a:r>
            <a:r>
              <a:rPr lang="en-US" sz="7200" dirty="0" smtClean="0"/>
              <a:t> </a:t>
            </a:r>
            <a:r>
              <a:rPr lang="en-US" sz="7200" dirty="0" err="1" smtClean="0"/>
              <a:t>bergerak</a:t>
            </a:r>
            <a:r>
              <a:rPr lang="en-US" sz="7200" dirty="0" smtClean="0"/>
              <a:t> </a:t>
            </a:r>
            <a:r>
              <a:rPr lang="en-US" sz="7200" dirty="0" err="1" smtClean="0"/>
              <a:t>maju</a:t>
            </a:r>
            <a:r>
              <a:rPr lang="en-US" sz="7200" dirty="0" smtClean="0"/>
              <a:t> </a:t>
            </a:r>
            <a:r>
              <a:rPr lang="en-US" sz="7200" dirty="0" err="1" smtClean="0"/>
              <a:t>dengan</a:t>
            </a:r>
            <a:r>
              <a:rPr lang="en-US" sz="7200" dirty="0" smtClean="0"/>
              <a:t> </a:t>
            </a:r>
            <a:r>
              <a:rPr lang="en-US" sz="7200" dirty="0" err="1" smtClean="0"/>
              <a:t>bantuan</a:t>
            </a:r>
            <a:r>
              <a:rPr lang="en-US" sz="7200" dirty="0" smtClean="0"/>
              <a:t> </a:t>
            </a:r>
            <a:r>
              <a:rPr lang="en-US" sz="7200" dirty="0" err="1" smtClean="0"/>
              <a:t>dorongan</a:t>
            </a:r>
            <a:r>
              <a:rPr lang="en-US" sz="7200" dirty="0" smtClean="0"/>
              <a:t> </a:t>
            </a:r>
            <a:r>
              <a:rPr lang="en-US" sz="7200" dirty="0" err="1" smtClean="0"/>
              <a:t>lengan</a:t>
            </a:r>
            <a:endParaRPr lang="en-US" sz="7200" dirty="0" smtClean="0"/>
          </a:p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7200" dirty="0" err="1" smtClean="0"/>
              <a:t>Terbatas</a:t>
            </a:r>
            <a:r>
              <a:rPr lang="en-US" sz="7200" dirty="0" smtClean="0"/>
              <a:t> </a:t>
            </a:r>
            <a:r>
              <a:rPr lang="en-US" sz="7200" dirty="0" err="1" smtClean="0"/>
              <a:t>dalam</a:t>
            </a:r>
            <a:r>
              <a:rPr lang="en-US" sz="7200" dirty="0" smtClean="0"/>
              <a:t> </a:t>
            </a:r>
            <a:r>
              <a:rPr lang="en-US" sz="7200" dirty="0" err="1" smtClean="0"/>
              <a:t>pencapaian</a:t>
            </a:r>
            <a:r>
              <a:rPr lang="en-US" sz="7200" dirty="0" smtClean="0"/>
              <a:t> </a:t>
            </a:r>
            <a:r>
              <a:rPr lang="en-US" sz="7200" dirty="0" err="1" smtClean="0"/>
              <a:t>dan</a:t>
            </a:r>
            <a:r>
              <a:rPr lang="en-US" sz="7200" dirty="0" smtClean="0"/>
              <a:t> </a:t>
            </a:r>
            <a:r>
              <a:rPr lang="en-US" sz="7200" dirty="0" err="1" smtClean="0"/>
              <a:t>visualisasi</a:t>
            </a:r>
            <a:endParaRPr lang="en-US" sz="7200" dirty="0" smtClean="0"/>
          </a:p>
          <a:p>
            <a:pPr marL="209534" indent="-209534" defTabSz="1031547">
              <a:lnSpc>
                <a:spcPct val="170000"/>
              </a:lnSpc>
              <a:buSzPct val="90000"/>
              <a:buFont typeface="Arial"/>
              <a:buChar char="•"/>
              <a:defRPr/>
            </a:pPr>
            <a:r>
              <a:rPr lang="en-US" sz="7200" dirty="0" err="1" smtClean="0"/>
              <a:t>Memiliki</a:t>
            </a:r>
            <a:r>
              <a:rPr lang="en-US" sz="7200" dirty="0" smtClean="0"/>
              <a:t> </a:t>
            </a:r>
            <a:r>
              <a:rPr lang="en-US" sz="7200" dirty="0" err="1" smtClean="0"/>
              <a:t>standar</a:t>
            </a:r>
            <a:r>
              <a:rPr lang="en-US" sz="7200" dirty="0" smtClean="0"/>
              <a:t> minimal </a:t>
            </a:r>
            <a:r>
              <a:rPr lang="en-US" sz="7200" dirty="0" err="1" smtClean="0"/>
              <a:t>untuk</a:t>
            </a:r>
            <a:r>
              <a:rPr lang="en-US" sz="7200" dirty="0" smtClean="0"/>
              <a:t> </a:t>
            </a:r>
            <a:r>
              <a:rPr lang="en-US" sz="7200" dirty="0" err="1" smtClean="0"/>
              <a:t>sirkulasi</a:t>
            </a:r>
            <a:r>
              <a:rPr lang="en-US" sz="7200" dirty="0" smtClean="0"/>
              <a:t>, </a:t>
            </a:r>
            <a:r>
              <a:rPr lang="en-US" sz="7200" dirty="0" err="1" smtClean="0"/>
              <a:t>perputaran</a:t>
            </a:r>
            <a:r>
              <a:rPr lang="en-US" sz="7200" dirty="0" smtClean="0"/>
              <a:t> </a:t>
            </a:r>
            <a:r>
              <a:rPr lang="en-US" sz="7200" dirty="0" err="1" smtClean="0"/>
              <a:t>dll</a:t>
            </a:r>
            <a:endParaRPr lang="en-US" sz="72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4" y="914401"/>
            <a:ext cx="6108699" cy="367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7593" y="914403"/>
            <a:ext cx="2763108" cy="167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jiunkpe-ns-s1-2006-22401012-9412-rehabilitasi_sosial-appendices_9_high.jpg"/>
          <p:cNvPicPr>
            <a:picLocks noChangeAspect="1"/>
          </p:cNvPicPr>
          <p:nvPr/>
        </p:nvPicPr>
        <p:blipFill>
          <a:blip r:embed="rId4"/>
          <a:srcRect l="43713" t="35556" r="38996" b="55694"/>
          <a:stretch>
            <a:fillRect/>
          </a:stretch>
        </p:blipFill>
        <p:spPr>
          <a:xfrm>
            <a:off x="6647593" y="2667000"/>
            <a:ext cx="2763108" cy="1825970"/>
          </a:xfrm>
          <a:prstGeom prst="rect">
            <a:avLst/>
          </a:prstGeom>
        </p:spPr>
      </p:pic>
      <p:pic>
        <p:nvPicPr>
          <p:cNvPr id="14" name="Picture 13" descr="jiunkpe-ns-s1-2006-22401012-9412-rehabilitasi_sosial-appendices_8_high.jpg"/>
          <p:cNvPicPr>
            <a:picLocks noChangeAspect="1"/>
          </p:cNvPicPr>
          <p:nvPr/>
        </p:nvPicPr>
        <p:blipFill>
          <a:blip r:embed="rId5"/>
          <a:srcRect l="57860" t="20000" r="19981" b="67778"/>
          <a:stretch>
            <a:fillRect/>
          </a:stretch>
        </p:blipFill>
        <p:spPr>
          <a:xfrm>
            <a:off x="6647593" y="4625350"/>
            <a:ext cx="2763108" cy="1990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95301" y="2602467"/>
            <a:ext cx="1701847" cy="3950735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Ruang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istirahat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dalam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jalur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sirkulasi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1" y="609602"/>
            <a:ext cx="2341755" cy="184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742953" y="1623050"/>
            <a:ext cx="407261" cy="281950"/>
          </a:xfrm>
          <a:prstGeom prst="rect">
            <a:avLst/>
          </a:prstGeom>
          <a:noFill/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3536" y="609602"/>
            <a:ext cx="5391667" cy="381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7224" y="4421029"/>
            <a:ext cx="4292679" cy="229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6710" y="2831067"/>
            <a:ext cx="1275340" cy="126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0652" y="4287923"/>
            <a:ext cx="1274306" cy="80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2381" y="5307249"/>
            <a:ext cx="1282579" cy="100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Freeform 10"/>
          <p:cNvSpPr/>
          <p:nvPr/>
        </p:nvSpPr>
        <p:spPr>
          <a:xfrm>
            <a:off x="5613402" y="741075"/>
            <a:ext cx="361223" cy="3493844"/>
          </a:xfrm>
          <a:custGeom>
            <a:avLst/>
            <a:gdLst>
              <a:gd name="connsiteX0" fmla="*/ 280736 w 307473"/>
              <a:gd name="connsiteY0" fmla="*/ 0 h 3221789"/>
              <a:gd name="connsiteX1" fmla="*/ 0 w 307473"/>
              <a:gd name="connsiteY1" fmla="*/ 0 h 3221789"/>
              <a:gd name="connsiteX2" fmla="*/ 40105 w 307473"/>
              <a:gd name="connsiteY2" fmla="*/ 3221789 h 3221789"/>
              <a:gd name="connsiteX3" fmla="*/ 307473 w 307473"/>
              <a:gd name="connsiteY3" fmla="*/ 3208421 h 3221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473" h="3221789">
                <a:moveTo>
                  <a:pt x="280736" y="0"/>
                </a:moveTo>
                <a:lnTo>
                  <a:pt x="0" y="0"/>
                </a:lnTo>
                <a:lnTo>
                  <a:pt x="40105" y="3221789"/>
                </a:lnTo>
                <a:lnTo>
                  <a:pt x="307473" y="3208421"/>
                </a:lnTo>
              </a:path>
            </a:pathLst>
          </a:custGeom>
          <a:ln>
            <a:solidFill>
              <a:schemeClr val="tx1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794404" y="1042739"/>
            <a:ext cx="3577167" cy="414421"/>
          </a:xfrm>
          <a:custGeom>
            <a:avLst/>
            <a:gdLst>
              <a:gd name="connsiteX0" fmla="*/ 0 w 3302000"/>
              <a:gd name="connsiteY0" fmla="*/ 414421 h 414421"/>
              <a:gd name="connsiteX1" fmla="*/ 641685 w 3302000"/>
              <a:gd name="connsiteY1" fmla="*/ 414421 h 414421"/>
              <a:gd name="connsiteX2" fmla="*/ 641685 w 3302000"/>
              <a:gd name="connsiteY2" fmla="*/ 0 h 414421"/>
              <a:gd name="connsiteX3" fmla="*/ 2847474 w 3302000"/>
              <a:gd name="connsiteY3" fmla="*/ 13368 h 414421"/>
              <a:gd name="connsiteX4" fmla="*/ 2847474 w 3302000"/>
              <a:gd name="connsiteY4" fmla="*/ 414421 h 414421"/>
              <a:gd name="connsiteX5" fmla="*/ 3302000 w 3302000"/>
              <a:gd name="connsiteY5" fmla="*/ 414421 h 41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02000" h="414421">
                <a:moveTo>
                  <a:pt x="0" y="414421"/>
                </a:moveTo>
                <a:lnTo>
                  <a:pt x="641685" y="414421"/>
                </a:lnTo>
                <a:lnTo>
                  <a:pt x="641685" y="0"/>
                </a:lnTo>
                <a:lnTo>
                  <a:pt x="2847474" y="13368"/>
                </a:lnTo>
                <a:lnTo>
                  <a:pt x="2847474" y="414421"/>
                </a:lnTo>
                <a:lnTo>
                  <a:pt x="3302000" y="414421"/>
                </a:lnTo>
              </a:path>
            </a:pathLst>
          </a:custGeom>
          <a:ln w="63500" cap="flat" cmpd="sng" algn="ctr">
            <a:solidFill>
              <a:srgbClr val="000000">
                <a:alpha val="6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3314885" y="5586464"/>
            <a:ext cx="1626953" cy="1720"/>
          </a:xfrm>
          <a:prstGeom prst="line">
            <a:avLst/>
          </a:prstGeom>
          <a:ln w="63500" cap="flat" cmpd="sng" algn="ctr">
            <a:solidFill>
              <a:srgbClr val="000000">
                <a:alpha val="75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3996796" y="3314700"/>
            <a:ext cx="0" cy="577850"/>
          </a:xfrm>
          <a:custGeom>
            <a:avLst/>
            <a:gdLst>
              <a:gd name="connsiteX0" fmla="*/ 0 w 0"/>
              <a:gd name="connsiteY0" fmla="*/ 0 h 577850"/>
              <a:gd name="connsiteX1" fmla="*/ 0 w 0"/>
              <a:gd name="connsiteY1" fmla="*/ 5778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7850">
                <a:moveTo>
                  <a:pt x="0" y="0"/>
                </a:moveTo>
                <a:lnTo>
                  <a:pt x="0" y="577850"/>
                </a:lnTo>
              </a:path>
            </a:pathLst>
          </a:custGeom>
          <a:ln w="63500" cap="flat" cmpd="sng" algn="ctr">
            <a:solidFill>
              <a:srgbClr val="000000">
                <a:alpha val="72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7371570" y="3314700"/>
            <a:ext cx="0" cy="577850"/>
          </a:xfrm>
          <a:custGeom>
            <a:avLst/>
            <a:gdLst>
              <a:gd name="connsiteX0" fmla="*/ 0 w 0"/>
              <a:gd name="connsiteY0" fmla="*/ 0 h 577850"/>
              <a:gd name="connsiteX1" fmla="*/ 0 w 0"/>
              <a:gd name="connsiteY1" fmla="*/ 5778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7850">
                <a:moveTo>
                  <a:pt x="0" y="0"/>
                </a:moveTo>
                <a:lnTo>
                  <a:pt x="0" y="577850"/>
                </a:lnTo>
              </a:path>
            </a:pathLst>
          </a:custGeom>
          <a:ln w="63500" cap="flat" cmpd="sng" algn="ctr">
            <a:solidFill>
              <a:srgbClr val="000000">
                <a:alpha val="72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33" name="Freeform 32"/>
          <p:cNvSpPr/>
          <p:nvPr/>
        </p:nvSpPr>
        <p:spPr>
          <a:xfrm>
            <a:off x="3982677" y="1109579"/>
            <a:ext cx="3388894" cy="2232526"/>
          </a:xfrm>
          <a:custGeom>
            <a:avLst/>
            <a:gdLst>
              <a:gd name="connsiteX0" fmla="*/ 0 w 3128210"/>
              <a:gd name="connsiteY0" fmla="*/ 387684 h 2232526"/>
              <a:gd name="connsiteX1" fmla="*/ 521368 w 3128210"/>
              <a:gd name="connsiteY1" fmla="*/ 240632 h 2232526"/>
              <a:gd name="connsiteX2" fmla="*/ 521368 w 3128210"/>
              <a:gd name="connsiteY2" fmla="*/ 0 h 2232526"/>
              <a:gd name="connsiteX3" fmla="*/ 2606842 w 3128210"/>
              <a:gd name="connsiteY3" fmla="*/ 0 h 2232526"/>
              <a:gd name="connsiteX4" fmla="*/ 2606842 w 3128210"/>
              <a:gd name="connsiteY4" fmla="*/ 401053 h 2232526"/>
              <a:gd name="connsiteX5" fmla="*/ 3128210 w 3128210"/>
              <a:gd name="connsiteY5" fmla="*/ 387684 h 2232526"/>
              <a:gd name="connsiteX6" fmla="*/ 3114842 w 3128210"/>
              <a:gd name="connsiteY6" fmla="*/ 2232526 h 2232526"/>
              <a:gd name="connsiteX7" fmla="*/ 3074737 w 3128210"/>
              <a:gd name="connsiteY7" fmla="*/ 2232526 h 2232526"/>
              <a:gd name="connsiteX8" fmla="*/ 3061368 w 3128210"/>
              <a:gd name="connsiteY8" fmla="*/ 1871579 h 2232526"/>
              <a:gd name="connsiteX9" fmla="*/ 1951789 w 3128210"/>
              <a:gd name="connsiteY9" fmla="*/ 1884947 h 2232526"/>
              <a:gd name="connsiteX10" fmla="*/ 1938421 w 3128210"/>
              <a:gd name="connsiteY10" fmla="*/ 2232526 h 2232526"/>
              <a:gd name="connsiteX11" fmla="*/ 1176421 w 3128210"/>
              <a:gd name="connsiteY11" fmla="*/ 2219158 h 2232526"/>
              <a:gd name="connsiteX12" fmla="*/ 1176421 w 3128210"/>
              <a:gd name="connsiteY12" fmla="*/ 1871579 h 2232526"/>
              <a:gd name="connsiteX13" fmla="*/ 53473 w 3128210"/>
              <a:gd name="connsiteY13" fmla="*/ 1884947 h 2232526"/>
              <a:gd name="connsiteX14" fmla="*/ 53473 w 3128210"/>
              <a:gd name="connsiteY14" fmla="*/ 2219158 h 2232526"/>
              <a:gd name="connsiteX15" fmla="*/ 0 w 3128210"/>
              <a:gd name="connsiteY15" fmla="*/ 2219158 h 2232526"/>
              <a:gd name="connsiteX16" fmla="*/ 0 w 3128210"/>
              <a:gd name="connsiteY16" fmla="*/ 387684 h 2232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128210" h="2232526">
                <a:moveTo>
                  <a:pt x="0" y="387684"/>
                </a:moveTo>
                <a:cubicBezTo>
                  <a:pt x="547888" y="317442"/>
                  <a:pt x="521368" y="496054"/>
                  <a:pt x="521368" y="240632"/>
                </a:cubicBezTo>
                <a:lnTo>
                  <a:pt x="521368" y="0"/>
                </a:lnTo>
                <a:lnTo>
                  <a:pt x="2606842" y="0"/>
                </a:lnTo>
                <a:lnTo>
                  <a:pt x="2606842" y="401053"/>
                </a:lnTo>
                <a:lnTo>
                  <a:pt x="3128210" y="387684"/>
                </a:lnTo>
                <a:lnTo>
                  <a:pt x="3114842" y="2232526"/>
                </a:lnTo>
                <a:lnTo>
                  <a:pt x="3074737" y="2232526"/>
                </a:lnTo>
                <a:lnTo>
                  <a:pt x="3061368" y="1871579"/>
                </a:lnTo>
                <a:lnTo>
                  <a:pt x="1951789" y="1884947"/>
                </a:lnTo>
                <a:lnTo>
                  <a:pt x="1938421" y="2232526"/>
                </a:lnTo>
                <a:lnTo>
                  <a:pt x="1176421" y="2219158"/>
                </a:lnTo>
                <a:lnTo>
                  <a:pt x="1176421" y="1871579"/>
                </a:lnTo>
                <a:lnTo>
                  <a:pt x="53473" y="1884947"/>
                </a:lnTo>
                <a:lnTo>
                  <a:pt x="53473" y="2219158"/>
                </a:lnTo>
                <a:lnTo>
                  <a:pt x="0" y="2219158"/>
                </a:lnTo>
                <a:lnTo>
                  <a:pt x="0" y="387684"/>
                </a:lnTo>
                <a:close/>
              </a:path>
            </a:pathLst>
          </a:custGeom>
          <a:solidFill>
            <a:srgbClr val="C4781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9250" y="19884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Ruang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istirahat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dalam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jalur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sirkulasi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2" y="2914952"/>
            <a:ext cx="5264626" cy="25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4.jpg"/>
          <p:cNvPicPr>
            <a:picLocks noChangeAspect="1"/>
          </p:cNvPicPr>
          <p:nvPr/>
        </p:nvPicPr>
        <p:blipFill>
          <a:blip r:embed="rId3"/>
          <a:srcRect l="7224" r="15716"/>
          <a:stretch>
            <a:fillRect/>
          </a:stretch>
        </p:blipFill>
        <p:spPr>
          <a:xfrm>
            <a:off x="5613402" y="2914953"/>
            <a:ext cx="4049425" cy="2565198"/>
          </a:xfrm>
          <a:prstGeom prst="rect">
            <a:avLst/>
          </a:prstGeom>
        </p:spPr>
      </p:pic>
      <p:sp>
        <p:nvSpPr>
          <p:cNvPr id="17" name="Text Placeholder 3"/>
          <p:cNvSpPr txBox="1">
            <a:spLocks/>
          </p:cNvSpPr>
          <p:nvPr/>
        </p:nvSpPr>
        <p:spPr>
          <a:xfrm>
            <a:off x="5778502" y="5486403"/>
            <a:ext cx="3631612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dirty="0" err="1" smtClean="0"/>
              <a:t>Posisi</a:t>
            </a:r>
            <a:r>
              <a:rPr lang="en-US" sz="1600" dirty="0" smtClean="0"/>
              <a:t> </a:t>
            </a:r>
            <a:r>
              <a:rPr lang="en-US" sz="1600" dirty="0" err="1" smtClean="0"/>
              <a:t>duduk</a:t>
            </a:r>
            <a:r>
              <a:rPr lang="en-US" sz="1600" dirty="0" smtClean="0"/>
              <a:t> </a:t>
            </a:r>
            <a:r>
              <a:rPr lang="en-US" sz="1600" dirty="0" err="1" smtClean="0"/>
              <a:t>berhadapan</a:t>
            </a:r>
            <a:r>
              <a:rPr lang="en-US" sz="1600" dirty="0" smtClean="0"/>
              <a:t> &amp; </a:t>
            </a:r>
            <a:r>
              <a:rPr lang="en-US" sz="1600" dirty="0" err="1" smtClean="0"/>
              <a:t>bersebrangan</a:t>
            </a:r>
            <a:r>
              <a:rPr lang="en-US" sz="1600" dirty="0" smtClean="0"/>
              <a:t> agar </a:t>
            </a:r>
            <a:r>
              <a:rPr lang="en-US" sz="1600" dirty="0" err="1" smtClean="0"/>
              <a:t>terjadi</a:t>
            </a:r>
            <a:r>
              <a:rPr lang="en-US" sz="1600" dirty="0" smtClean="0"/>
              <a:t> </a:t>
            </a:r>
            <a:r>
              <a:rPr lang="en-US" sz="1600" dirty="0" err="1" smtClean="0"/>
              <a:t>interaksi</a:t>
            </a:r>
            <a:r>
              <a:rPr lang="en-US" sz="1600" dirty="0" smtClean="0"/>
              <a:t> </a:t>
            </a:r>
            <a:r>
              <a:rPr lang="en-US" sz="1600" dirty="0" err="1" smtClean="0"/>
              <a:t>sosial</a:t>
            </a:r>
            <a:endParaRPr lang="en-US" sz="16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247652" y="5486403"/>
            <a:ext cx="526462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dirty="0" err="1" smtClean="0"/>
              <a:t>Elemen</a:t>
            </a:r>
            <a:r>
              <a:rPr lang="en-US" sz="1600" dirty="0" smtClean="0"/>
              <a:t> </a:t>
            </a:r>
            <a:r>
              <a:rPr lang="en-US" sz="1600" dirty="0" err="1" smtClean="0"/>
              <a:t>Bidang</a:t>
            </a:r>
            <a:r>
              <a:rPr lang="en-US" sz="1600" dirty="0" smtClean="0"/>
              <a:t> </a:t>
            </a:r>
            <a:r>
              <a:rPr lang="en-US" sz="1600" dirty="0" err="1" smtClean="0"/>
              <a:t>diaplikasikan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setiap</a:t>
            </a:r>
            <a:r>
              <a:rPr lang="en-US" sz="1600" dirty="0" smtClean="0"/>
              <a:t> </a:t>
            </a:r>
            <a:r>
              <a:rPr lang="en-US" sz="1600" dirty="0" err="1" smtClean="0"/>
              <a:t>tempat</a:t>
            </a:r>
            <a:r>
              <a:rPr lang="en-US" sz="1600" dirty="0" smtClean="0"/>
              <a:t> </a:t>
            </a:r>
            <a:r>
              <a:rPr lang="en-US" sz="1600" dirty="0" err="1" smtClean="0"/>
              <a:t>peristirahatan</a:t>
            </a:r>
            <a:r>
              <a:rPr lang="en-US" sz="1600" dirty="0" smtClean="0"/>
              <a:t> </a:t>
            </a:r>
            <a:r>
              <a:rPr lang="en-US" sz="1600" dirty="0" err="1" smtClean="0"/>
              <a:t>sehingga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</a:t>
            </a:r>
            <a:r>
              <a:rPr lang="en-US" sz="1600" dirty="0" smtClean="0"/>
              <a:t> </a:t>
            </a:r>
            <a:r>
              <a:rPr lang="en-US" sz="1600" dirty="0" err="1" smtClean="0"/>
              <a:t>mudah</a:t>
            </a:r>
            <a:r>
              <a:rPr lang="en-US" sz="1600" dirty="0" smtClean="0"/>
              <a:t> </a:t>
            </a:r>
            <a:r>
              <a:rPr lang="en-US" sz="1600" dirty="0" err="1" smtClean="0"/>
              <a:t>mengenali</a:t>
            </a:r>
            <a:r>
              <a:rPr lang="en-US" sz="1600" dirty="0" smtClean="0"/>
              <a:t> </a:t>
            </a:r>
            <a:r>
              <a:rPr lang="en-US" sz="1600" dirty="0" err="1" smtClean="0"/>
              <a:t>ruang-ruang</a:t>
            </a:r>
            <a:r>
              <a:rPr lang="en-US" sz="1600" dirty="0" smtClean="0"/>
              <a:t> </a:t>
            </a:r>
            <a:r>
              <a:rPr lang="en-US" sz="1600" dirty="0" err="1" smtClean="0"/>
              <a:t>peristirahatan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ada</a:t>
            </a:r>
            <a:r>
              <a:rPr lang="en-US" sz="1600" dirty="0" smtClean="0"/>
              <a:t>.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2395" y="609602"/>
            <a:ext cx="2341755" cy="184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960247" y="1623050"/>
            <a:ext cx="407261" cy="281950"/>
          </a:xfrm>
          <a:prstGeom prst="rect">
            <a:avLst/>
          </a:prstGeom>
          <a:noFill/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16200000">
            <a:off x="1651082" y="4330622"/>
            <a:ext cx="1189938" cy="3501497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2953" y="1623050"/>
            <a:ext cx="407261" cy="281950"/>
          </a:xfrm>
          <a:prstGeom prst="rect">
            <a:avLst/>
          </a:prstGeom>
          <a:noFill/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31" name="Freeform 30"/>
          <p:cNvSpPr/>
          <p:nvPr/>
        </p:nvSpPr>
        <p:spPr>
          <a:xfrm>
            <a:off x="3996796" y="3314700"/>
            <a:ext cx="0" cy="577850"/>
          </a:xfrm>
          <a:custGeom>
            <a:avLst/>
            <a:gdLst>
              <a:gd name="connsiteX0" fmla="*/ 0 w 0"/>
              <a:gd name="connsiteY0" fmla="*/ 0 h 577850"/>
              <a:gd name="connsiteX1" fmla="*/ 0 w 0"/>
              <a:gd name="connsiteY1" fmla="*/ 5778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7850">
                <a:moveTo>
                  <a:pt x="0" y="0"/>
                </a:moveTo>
                <a:lnTo>
                  <a:pt x="0" y="577850"/>
                </a:lnTo>
              </a:path>
            </a:pathLst>
          </a:custGeom>
          <a:ln w="63500" cap="flat" cmpd="sng" algn="ctr">
            <a:solidFill>
              <a:srgbClr val="000000">
                <a:alpha val="72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7371570" y="3314700"/>
            <a:ext cx="0" cy="577850"/>
          </a:xfrm>
          <a:custGeom>
            <a:avLst/>
            <a:gdLst>
              <a:gd name="connsiteX0" fmla="*/ 0 w 0"/>
              <a:gd name="connsiteY0" fmla="*/ 0 h 577850"/>
              <a:gd name="connsiteX1" fmla="*/ 0 w 0"/>
              <a:gd name="connsiteY1" fmla="*/ 5778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7850">
                <a:moveTo>
                  <a:pt x="0" y="0"/>
                </a:moveTo>
                <a:lnTo>
                  <a:pt x="0" y="577850"/>
                </a:lnTo>
              </a:path>
            </a:pathLst>
          </a:custGeom>
          <a:ln w="63500" cap="flat" cmpd="sng" algn="ctr">
            <a:solidFill>
              <a:srgbClr val="000000">
                <a:alpha val="72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25.PENDALAMA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2" y="700425"/>
            <a:ext cx="8845084" cy="4557376"/>
          </a:xfrm>
          <a:prstGeom prst="rect">
            <a:avLst/>
          </a:prstGeom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0758" y="5644065"/>
            <a:ext cx="878893" cy="95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8050" y="5638800"/>
            <a:ext cx="1280580" cy="95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/>
        </p:nvSpPr>
        <p:spPr>
          <a:xfrm>
            <a:off x="6851651" y="922327"/>
            <a:ext cx="2063750" cy="2278075"/>
          </a:xfrm>
          <a:prstGeom prst="rect">
            <a:avLst/>
          </a:prstGeom>
          <a:noFill/>
          <a:ln w="38100" cap="flat" cmpd="sng" algn="ctr">
            <a:solidFill>
              <a:srgbClr val="984E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035550" y="2209802"/>
            <a:ext cx="1320800" cy="685801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651001" y="2209800"/>
            <a:ext cx="3384550" cy="1557974"/>
          </a:xfrm>
          <a:prstGeom prst="rect">
            <a:avLst/>
          </a:prstGeom>
          <a:noFill/>
          <a:ln w="508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127500" y="3780163"/>
            <a:ext cx="2724150" cy="25843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311401" y="3780163"/>
            <a:ext cx="1816101" cy="944238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5400000">
            <a:off x="-282181" y="3109660"/>
            <a:ext cx="2588911" cy="782154"/>
          </a:xfrm>
          <a:prstGeom prst="rect">
            <a:avLst/>
          </a:prstGeom>
          <a:noFill/>
          <a:ln w="38100" cap="flat" cmpd="sng" algn="ctr">
            <a:solidFill>
              <a:srgbClr val="24E32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4129548" y="4078613"/>
            <a:ext cx="2804654" cy="645788"/>
          </a:xfrm>
          <a:prstGeom prst="rect">
            <a:avLst/>
          </a:prstGeom>
          <a:noFill/>
          <a:ln w="38100" cap="flat" cmpd="sng" algn="ctr">
            <a:solidFill>
              <a:srgbClr val="24E32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35" name="Action Button: Return 34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25.PENDALAMA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25" y="762000"/>
            <a:ext cx="4140951" cy="2133600"/>
          </a:xfrm>
          <a:prstGeom prst="rect">
            <a:avLst/>
          </a:prstGeom>
        </p:spPr>
      </p:pic>
      <p:sp>
        <p:nvSpPr>
          <p:cNvPr id="17" name="Text Placeholder 3"/>
          <p:cNvSpPr txBox="1">
            <a:spLocks/>
          </p:cNvSpPr>
          <p:nvPr/>
        </p:nvSpPr>
        <p:spPr>
          <a:xfrm>
            <a:off x="6023834" y="3200403"/>
            <a:ext cx="3631612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r" defTabSz="1031547">
              <a:spcBef>
                <a:spcPts val="2256"/>
              </a:spcBef>
              <a:buSzPct val="90000"/>
              <a:defRPr/>
            </a:pPr>
            <a:r>
              <a:rPr lang="en-US" sz="1600" dirty="0" smtClean="0"/>
              <a:t>PINTU KELAS </a:t>
            </a:r>
            <a:r>
              <a:rPr lang="en-US" sz="1600" dirty="0" err="1" smtClean="0"/>
              <a:t>menggunakan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pintu</a:t>
            </a:r>
            <a:r>
              <a:rPr lang="en-US" sz="1600" dirty="0" smtClean="0"/>
              <a:t> </a:t>
            </a:r>
            <a:r>
              <a:rPr lang="en-US" sz="1600" dirty="0" err="1" smtClean="0"/>
              <a:t>geser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pandangan</a:t>
            </a:r>
            <a:r>
              <a:rPr lang="en-US" sz="1600" dirty="0" smtClean="0"/>
              <a:t> visual 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terbatas</a:t>
            </a:r>
            <a:r>
              <a:rPr lang="en-US" sz="1600" dirty="0" smtClean="0"/>
              <a:t> agar </a:t>
            </a:r>
            <a:r>
              <a:rPr lang="en-US" sz="1600" dirty="0" err="1" smtClean="0"/>
              <a:t>kegiatan</a:t>
            </a:r>
            <a:r>
              <a:rPr lang="en-US" sz="1600" dirty="0" smtClean="0"/>
              <a:t> </a:t>
            </a:r>
            <a:r>
              <a:rPr lang="en-US" sz="1600" dirty="0" err="1" smtClean="0"/>
              <a:t>belajar</a:t>
            </a:r>
            <a:r>
              <a:rPr lang="en-US" sz="1600" dirty="0" smtClean="0"/>
              <a:t> </a:t>
            </a:r>
            <a:r>
              <a:rPr lang="en-US" sz="1600" dirty="0" err="1" smtClean="0"/>
              <a:t>mengajar</a:t>
            </a:r>
            <a:r>
              <a:rPr lang="en-US" sz="1600" dirty="0" smtClean="0"/>
              <a:t>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terganggu</a:t>
            </a:r>
            <a:endParaRPr lang="en-US" sz="16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2806701" y="1242050"/>
            <a:ext cx="407261" cy="281950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52" y="3423052"/>
            <a:ext cx="5776183" cy="3130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8102" y="132727"/>
            <a:ext cx="4480518" cy="306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Placeholder 3"/>
          <p:cNvSpPr txBox="1">
            <a:spLocks/>
          </p:cNvSpPr>
          <p:nvPr/>
        </p:nvSpPr>
        <p:spPr>
          <a:xfrm>
            <a:off x="6120110" y="5181603"/>
            <a:ext cx="3290590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 fontScale="92500" lnSpcReduction="10000"/>
          </a:bodyPr>
          <a:lstStyle/>
          <a:p>
            <a:pPr defTabSz="1031547">
              <a:spcBef>
                <a:spcPts val="2256"/>
              </a:spcBef>
              <a:buSzPct val="90000"/>
              <a:defRPr/>
            </a:pPr>
            <a:r>
              <a:rPr lang="en-US" sz="1600" dirty="0" smtClean="0"/>
              <a:t>PINTU MASUK PELATIHAN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menggunakan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pintu</a:t>
            </a:r>
            <a:r>
              <a:rPr lang="en-US" sz="1600" dirty="0" smtClean="0"/>
              <a:t> </a:t>
            </a:r>
            <a:r>
              <a:rPr lang="en-US" sz="1600" dirty="0" err="1" smtClean="0"/>
              <a:t>geser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pertimbangan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intensitas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penggunaannya</a:t>
            </a:r>
            <a:r>
              <a:rPr lang="en-US" sz="1600" dirty="0" smtClean="0"/>
              <a:t> yang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jarang</a:t>
            </a:r>
            <a:r>
              <a:rPr lang="en-US" sz="1600" dirty="0" smtClean="0"/>
              <a:t> </a:t>
            </a:r>
            <a:r>
              <a:rPr lang="en-US" sz="1600" dirty="0" err="1" smtClean="0"/>
              <a:t>digunakan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 smtClean="0"/>
              <a:t>rutin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sehari</a:t>
            </a:r>
            <a:r>
              <a:rPr lang="en-US" sz="1600" dirty="0" smtClean="0"/>
              <a:t>. </a:t>
            </a:r>
            <a:r>
              <a:rPr lang="en-US" sz="1600" dirty="0" err="1" smtClean="0"/>
              <a:t>Dilengkapi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plat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bagian</a:t>
            </a:r>
            <a:r>
              <a:rPr lang="en-US" sz="1600" dirty="0" smtClean="0"/>
              <a:t> </a:t>
            </a:r>
            <a:r>
              <a:rPr lang="en-US" sz="1600" dirty="0" err="1" smtClean="0"/>
              <a:t>bawah</a:t>
            </a:r>
            <a:r>
              <a:rPr lang="en-US" sz="1600" dirty="0" smtClean="0"/>
              <a:t> </a:t>
            </a:r>
            <a:r>
              <a:rPr lang="en-US" sz="1600" dirty="0" err="1" smtClean="0"/>
              <a:t>pintu</a:t>
            </a:r>
            <a:r>
              <a:rPr lang="en-US" sz="1600" dirty="0" smtClean="0"/>
              <a:t>.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136903" y="1676400"/>
            <a:ext cx="407261" cy="281950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3047921" y="990603"/>
            <a:ext cx="140305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R. KELAS GAMBAR MOTIF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733551" y="1370013"/>
            <a:ext cx="901619" cy="1588"/>
          </a:xfrm>
          <a:prstGeom prst="straightConnector1">
            <a:avLst/>
          </a:prstGeom>
          <a:ln w="508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9" idx="2"/>
          </p:cNvCxnSpPr>
          <p:nvPr/>
        </p:nvCxnSpPr>
        <p:spPr>
          <a:xfrm rot="16200000" flipH="1">
            <a:off x="2060804" y="2473528"/>
            <a:ext cx="1899055" cy="1"/>
          </a:xfrm>
          <a:prstGeom prst="straightConnector1">
            <a:avLst/>
          </a:prstGeom>
          <a:ln w="381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44164" y="1828800"/>
            <a:ext cx="1573939" cy="1588"/>
          </a:xfrm>
          <a:prstGeom prst="straightConnector1">
            <a:avLst/>
          </a:prstGeom>
          <a:ln w="381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Action Button: Custom 32">
            <a:hlinkClick r:id="rId5" action="ppaction://hlinksldjump" highlightClick="1"/>
          </p:cNvPr>
          <p:cNvSpPr/>
          <p:nvPr/>
        </p:nvSpPr>
        <p:spPr>
          <a:xfrm>
            <a:off x="9410113" y="6477000"/>
            <a:ext cx="413338" cy="304800"/>
          </a:xfrm>
          <a:prstGeom prst="actionButtonBlank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4" name="Action Button: Return 33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25.PENDALAMA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25" y="762000"/>
            <a:ext cx="4140951" cy="2133600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7238777" y="2895601"/>
            <a:ext cx="2823844" cy="2304716"/>
          </a:xfrm>
          <a:prstGeom prst="rect">
            <a:avLst/>
          </a:prstGeom>
          <a:solidFill>
            <a:srgbClr val="984EF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302000" y="811526"/>
            <a:ext cx="990600" cy="1093477"/>
          </a:xfrm>
          <a:prstGeom prst="rect">
            <a:avLst/>
          </a:prstGeom>
          <a:solidFill>
            <a:srgbClr val="984EFF">
              <a:alpha val="21000"/>
            </a:srgbClr>
          </a:solidFill>
          <a:ln>
            <a:solidFill>
              <a:srgbClr val="984E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513352" y="76201"/>
            <a:ext cx="5887949" cy="2826224"/>
          </a:xfrm>
          <a:prstGeom prst="rect">
            <a:avLst/>
          </a:prstGeom>
          <a:solidFill>
            <a:srgbClr val="984EF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" y="3048003"/>
            <a:ext cx="7073677" cy="3848099"/>
          </a:xfrm>
          <a:prstGeom prst="rect">
            <a:avLst/>
          </a:prstGeom>
          <a:solidFill>
            <a:srgbClr val="1FFFF6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310028" y="5791203"/>
            <a:ext cx="420332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dirty="0" err="1" smtClean="0"/>
              <a:t>Eks</a:t>
            </a:r>
            <a:r>
              <a:rPr lang="en-US" sz="1600" dirty="0" smtClean="0"/>
              <a:t> </a:t>
            </a:r>
            <a:r>
              <a:rPr lang="en-US" sz="1600" dirty="0" err="1" smtClean="0"/>
              <a:t>Lepra</a:t>
            </a:r>
            <a:r>
              <a:rPr lang="en-US" sz="1600" dirty="0" smtClean="0"/>
              <a:t> yang </a:t>
            </a:r>
            <a:r>
              <a:rPr lang="en-US" sz="1600" dirty="0" err="1" smtClean="0"/>
              <a:t>menggunakan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kursi</a:t>
            </a:r>
            <a:r>
              <a:rPr lang="en-US" sz="1600" dirty="0" smtClean="0"/>
              <a:t> </a:t>
            </a:r>
            <a:r>
              <a:rPr lang="en-US" sz="1600" dirty="0" err="1" smtClean="0"/>
              <a:t>roda</a:t>
            </a:r>
            <a:r>
              <a:rPr lang="en-US" sz="1600" dirty="0" smtClean="0"/>
              <a:t> </a:t>
            </a:r>
            <a:r>
              <a:rPr lang="en-US" sz="1600" dirty="0" err="1" smtClean="0"/>
              <a:t>biasa</a:t>
            </a:r>
            <a:r>
              <a:rPr lang="en-US" sz="1600" dirty="0" smtClean="0"/>
              <a:t> </a:t>
            </a:r>
            <a:r>
              <a:rPr lang="en-US" sz="1600" dirty="0" err="1" smtClean="0"/>
              <a:t>diharuskan</a:t>
            </a:r>
            <a:r>
              <a:rPr lang="en-US" sz="1600" dirty="0" smtClean="0"/>
              <a:t> </a:t>
            </a:r>
            <a:r>
              <a:rPr lang="en-US" sz="1600" dirty="0" err="1" smtClean="0"/>
              <a:t>menggantinya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kursi</a:t>
            </a:r>
            <a:r>
              <a:rPr lang="en-US" sz="1600" dirty="0" smtClean="0"/>
              <a:t> </a:t>
            </a:r>
            <a:r>
              <a:rPr lang="en-US" sz="1600" dirty="0" err="1" smtClean="0"/>
              <a:t>roda</a:t>
            </a:r>
            <a:r>
              <a:rPr lang="en-US" sz="1600" dirty="0" smtClean="0"/>
              <a:t> </a:t>
            </a:r>
            <a:r>
              <a:rPr lang="en-US" sz="1600" dirty="0" err="1" smtClean="0"/>
              <a:t>sederhana</a:t>
            </a:r>
            <a:r>
              <a:rPr lang="en-US" sz="1600" dirty="0" smtClean="0"/>
              <a:t> </a:t>
            </a:r>
            <a:r>
              <a:rPr lang="en-US" sz="1600" dirty="0" err="1" smtClean="0"/>
              <a:t>selama</a:t>
            </a:r>
            <a:r>
              <a:rPr lang="en-US" sz="1600" dirty="0" smtClean="0"/>
              <a:t> </a:t>
            </a:r>
            <a:r>
              <a:rPr lang="en-US" sz="1600" dirty="0" err="1" smtClean="0"/>
              <a:t>mengikuti</a:t>
            </a:r>
            <a:r>
              <a:rPr lang="en-US" sz="1600" dirty="0" smtClean="0"/>
              <a:t> </a:t>
            </a:r>
            <a:r>
              <a:rPr lang="en-US" sz="1600" dirty="0" err="1" smtClean="0"/>
              <a:t>kelas</a:t>
            </a:r>
            <a:r>
              <a:rPr lang="en-US" sz="1600" dirty="0" smtClean="0"/>
              <a:t> </a:t>
            </a:r>
            <a:r>
              <a:rPr lang="en-US" sz="1600" dirty="0" err="1" smtClean="0"/>
              <a:t>pelatihan</a:t>
            </a:r>
            <a:r>
              <a:rPr lang="en-US" sz="1600" dirty="0" smtClean="0"/>
              <a:t> agar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fleksibel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mudah</a:t>
            </a:r>
            <a:r>
              <a:rPr lang="en-US" sz="1600" dirty="0" smtClean="0"/>
              <a:t> </a:t>
            </a:r>
            <a:r>
              <a:rPr lang="en-US" sz="1600" dirty="0" err="1" smtClean="0"/>
              <a:t>beraktivitas</a:t>
            </a:r>
            <a:r>
              <a:rPr lang="en-US" sz="1600" dirty="0" smtClean="0"/>
              <a:t>.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9973" y="3162300"/>
            <a:ext cx="2217057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1315" y="266702"/>
            <a:ext cx="40349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01" y="3124994"/>
            <a:ext cx="2337023" cy="175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393951" y="1447800"/>
            <a:ext cx="660400" cy="358150"/>
          </a:xfrm>
          <a:prstGeom prst="rect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>
            <a:stCxn id="15" idx="2"/>
          </p:cNvCxnSpPr>
          <p:nvPr/>
        </p:nvCxnSpPr>
        <p:spPr>
          <a:xfrm rot="5400000">
            <a:off x="2065026" y="2465009"/>
            <a:ext cx="1318250" cy="1720"/>
          </a:xfrm>
          <a:prstGeom prst="straightConnector1">
            <a:avLst/>
          </a:prstGeom>
          <a:ln w="381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3"/>
          <p:cNvSpPr txBox="1">
            <a:spLocks/>
          </p:cNvSpPr>
          <p:nvPr/>
        </p:nvSpPr>
        <p:spPr>
          <a:xfrm>
            <a:off x="3047921" y="990603"/>
            <a:ext cx="140305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R. KELAS GAMBAR MOTIF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22" name="Rectangle 21"/>
          <p:cNvSpPr/>
          <p:nvPr/>
        </p:nvSpPr>
        <p:spPr>
          <a:xfrm>
            <a:off x="3302000" y="811525"/>
            <a:ext cx="990600" cy="1093476"/>
          </a:xfrm>
          <a:prstGeom prst="rect">
            <a:avLst/>
          </a:prstGeom>
          <a:noFill/>
          <a:ln w="38100" cap="flat" cmpd="sng" algn="ctr">
            <a:solidFill>
              <a:srgbClr val="984E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25.PENDALAMAN3.jpg"/>
          <p:cNvPicPr>
            <a:picLocks noChangeAspect="1"/>
          </p:cNvPicPr>
          <p:nvPr/>
        </p:nvPicPr>
        <p:blipFill>
          <a:blip r:embed="rId2"/>
          <a:srcRect l="48019" t="29945" r="33448" b="47802"/>
          <a:stretch>
            <a:fillRect/>
          </a:stretch>
        </p:blipFill>
        <p:spPr>
          <a:xfrm>
            <a:off x="310027" y="3124996"/>
            <a:ext cx="4140952" cy="25618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Freeform 26"/>
          <p:cNvSpPr/>
          <p:nvPr/>
        </p:nvSpPr>
        <p:spPr>
          <a:xfrm>
            <a:off x="999290" y="3449053"/>
            <a:ext cx="3359930" cy="1751263"/>
          </a:xfrm>
          <a:custGeom>
            <a:avLst/>
            <a:gdLst>
              <a:gd name="connsiteX0" fmla="*/ 3074737 w 3101474"/>
              <a:gd name="connsiteY0" fmla="*/ 0 h 1751263"/>
              <a:gd name="connsiteX1" fmla="*/ 0 w 3101474"/>
              <a:gd name="connsiteY1" fmla="*/ 13368 h 1751263"/>
              <a:gd name="connsiteX2" fmla="*/ 0 w 3101474"/>
              <a:gd name="connsiteY2" fmla="*/ 1737894 h 1751263"/>
              <a:gd name="connsiteX3" fmla="*/ 3101474 w 3101474"/>
              <a:gd name="connsiteY3" fmla="*/ 1751263 h 1751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1474" h="1751263">
                <a:moveTo>
                  <a:pt x="3074737" y="0"/>
                </a:moveTo>
                <a:lnTo>
                  <a:pt x="0" y="13368"/>
                </a:lnTo>
                <a:lnTo>
                  <a:pt x="0" y="1737894"/>
                </a:lnTo>
                <a:lnTo>
                  <a:pt x="3101474" y="1751263"/>
                </a:lnTo>
              </a:path>
            </a:pathLst>
          </a:custGeom>
          <a:noFill/>
          <a:ln w="63500" cap="flat" cmpd="sng" algn="ctr">
            <a:solidFill>
              <a:schemeClr val="tx1">
                <a:alpha val="81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984097" y="3502527"/>
            <a:ext cx="49529" cy="917074"/>
          </a:xfrm>
          <a:custGeom>
            <a:avLst/>
            <a:gdLst>
              <a:gd name="connsiteX0" fmla="*/ 0 w 0"/>
              <a:gd name="connsiteY0" fmla="*/ 0 h 1644316"/>
              <a:gd name="connsiteX1" fmla="*/ 0 w 0"/>
              <a:gd name="connsiteY1" fmla="*/ 1644316 h 164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44316">
                <a:moveTo>
                  <a:pt x="0" y="0"/>
                </a:moveTo>
                <a:lnTo>
                  <a:pt x="0" y="1644316"/>
                </a:lnTo>
              </a:path>
            </a:pathLst>
          </a:custGeom>
          <a:ln w="63500" cap="flat" cmpd="sng" algn="ctr">
            <a:solidFill>
              <a:srgbClr val="000000">
                <a:alpha val="88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rot="10800000">
            <a:off x="1310373" y="4951413"/>
            <a:ext cx="1695442" cy="1588"/>
          </a:xfrm>
          <a:prstGeom prst="straightConnector1">
            <a:avLst/>
          </a:prstGeom>
          <a:ln w="63500" cap="flat" cmpd="sng" algn="ctr">
            <a:solidFill>
              <a:srgbClr val="F13535">
                <a:alpha val="43000"/>
              </a:srgbClr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393953" y="1447801"/>
            <a:ext cx="658361" cy="358150"/>
          </a:xfrm>
          <a:prstGeom prst="rect">
            <a:avLst/>
          </a:prstGeom>
          <a:solidFill>
            <a:srgbClr val="1FFFF6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>
            <a:endCxn id="69635" idx="1"/>
          </p:cNvCxnSpPr>
          <p:nvPr/>
        </p:nvCxnSpPr>
        <p:spPr>
          <a:xfrm>
            <a:off x="4292602" y="1447803"/>
            <a:ext cx="928715" cy="1588"/>
          </a:xfrm>
          <a:prstGeom prst="straightConnector1">
            <a:avLst/>
          </a:prstGeom>
          <a:ln w="38100" cap="flat" cmpd="sng" algn="ctr">
            <a:solidFill>
              <a:srgbClr val="984E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943144" y="1370013"/>
            <a:ext cx="901619" cy="1588"/>
          </a:xfrm>
          <a:prstGeom prst="straightConnector1">
            <a:avLst/>
          </a:prstGeom>
          <a:ln w="508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Action Button: Custom 44">
            <a:hlinkClick r:id="rId6" action="ppaction://hlinksldjump" highlightClick="1"/>
          </p:cNvPr>
          <p:cNvSpPr/>
          <p:nvPr/>
        </p:nvSpPr>
        <p:spPr>
          <a:xfrm>
            <a:off x="9410113" y="6477000"/>
            <a:ext cx="413338" cy="304800"/>
          </a:xfrm>
          <a:prstGeom prst="actionButtonBlank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46" name="Action Button: Return 45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 txBox="1">
            <a:spLocks/>
          </p:cNvSpPr>
          <p:nvPr/>
        </p:nvSpPr>
        <p:spPr>
          <a:xfrm>
            <a:off x="4450978" y="912489"/>
            <a:ext cx="2565774" cy="2514598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dirty="0" smtClean="0"/>
              <a:t>Area </a:t>
            </a:r>
            <a:r>
              <a:rPr lang="en-US" sz="1600" dirty="0" err="1" smtClean="0"/>
              <a:t>membatik</a:t>
            </a:r>
            <a:r>
              <a:rPr lang="en-US" sz="1600" dirty="0" smtClean="0"/>
              <a:t> </a:t>
            </a:r>
            <a:r>
              <a:rPr lang="en-US" sz="1600" dirty="0" err="1" smtClean="0"/>
              <a:t>memerlukan</a:t>
            </a:r>
            <a:r>
              <a:rPr lang="en-US" sz="1600" dirty="0" smtClean="0"/>
              <a:t> space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besar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memungkinkan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</a:t>
            </a:r>
            <a:r>
              <a:rPr lang="en-US" sz="1600" dirty="0" smtClean="0"/>
              <a:t> </a:t>
            </a:r>
            <a:r>
              <a:rPr lang="en-US" sz="1600" dirty="0" err="1" smtClean="0"/>
              <a:t>menggunakan</a:t>
            </a:r>
            <a:r>
              <a:rPr lang="en-US" sz="1600" dirty="0" smtClean="0"/>
              <a:t> </a:t>
            </a:r>
            <a:r>
              <a:rPr lang="en-US" sz="1600" dirty="0" err="1" smtClean="0"/>
              <a:t>bagian</a:t>
            </a:r>
            <a:r>
              <a:rPr lang="en-US" sz="1600" dirty="0" smtClean="0"/>
              <a:t> </a:t>
            </a:r>
            <a:r>
              <a:rPr lang="en-US" sz="1600" dirty="0" err="1" smtClean="0"/>
              <a:t>tubuh</a:t>
            </a:r>
            <a:r>
              <a:rPr lang="en-US" sz="1600" dirty="0" smtClean="0"/>
              <a:t> lain </a:t>
            </a:r>
            <a:r>
              <a:rPr lang="en-US" sz="1600" dirty="0" err="1" smtClean="0"/>
              <a:t>seperti</a:t>
            </a:r>
            <a:r>
              <a:rPr lang="en-US" sz="1600" dirty="0" smtClean="0"/>
              <a:t> kaki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mulut</a:t>
            </a:r>
            <a:r>
              <a:rPr lang="en-US" sz="1600" dirty="0" smtClean="0"/>
              <a:t>. </a:t>
            </a:r>
            <a:r>
              <a:rPr lang="en-US" sz="1600" dirty="0" err="1" smtClean="0"/>
              <a:t>Selain</a:t>
            </a:r>
            <a:r>
              <a:rPr lang="en-US" sz="1600" dirty="0" smtClean="0"/>
              <a:t> </a:t>
            </a:r>
            <a:r>
              <a:rPr lang="en-US" sz="1600" dirty="0" err="1" smtClean="0"/>
              <a:t>itu</a:t>
            </a:r>
            <a:r>
              <a:rPr lang="en-US" sz="1600" dirty="0" smtClean="0"/>
              <a:t> </a:t>
            </a:r>
            <a:r>
              <a:rPr lang="en-US" sz="1600" dirty="0" err="1" smtClean="0"/>
              <a:t>juga</a:t>
            </a:r>
            <a:r>
              <a:rPr lang="en-US" sz="1600" dirty="0" smtClean="0"/>
              <a:t> </a:t>
            </a:r>
            <a:r>
              <a:rPr lang="en-US" sz="1600" dirty="0" err="1" smtClean="0"/>
              <a:t>perlu</a:t>
            </a:r>
            <a:r>
              <a:rPr lang="en-US" sz="1600" dirty="0" smtClean="0"/>
              <a:t> </a:t>
            </a:r>
            <a:r>
              <a:rPr lang="en-US" sz="1600" dirty="0" err="1" smtClean="0"/>
              <a:t>sirkulasi</a:t>
            </a:r>
            <a:r>
              <a:rPr lang="en-US" sz="1600" dirty="0" smtClean="0"/>
              <a:t> </a:t>
            </a:r>
            <a:r>
              <a:rPr lang="en-US" sz="1600" dirty="0" err="1" smtClean="0"/>
              <a:t>udara</a:t>
            </a:r>
            <a:r>
              <a:rPr lang="en-US" sz="1600" dirty="0" smtClean="0"/>
              <a:t> yang </a:t>
            </a:r>
            <a:r>
              <a:rPr lang="en-US" sz="1600" dirty="0" err="1" smtClean="0"/>
              <a:t>baik</a:t>
            </a:r>
            <a:r>
              <a:rPr lang="en-US" sz="1600" dirty="0" smtClean="0"/>
              <a:t> </a:t>
            </a:r>
            <a:r>
              <a:rPr lang="en-US" sz="1600" dirty="0" err="1" smtClean="0"/>
              <a:t>mengingat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penggunaan</a:t>
            </a:r>
            <a:r>
              <a:rPr lang="en-US" sz="1600" dirty="0" smtClean="0"/>
              <a:t> </a:t>
            </a:r>
            <a:r>
              <a:rPr lang="en-US" sz="1600" dirty="0" err="1" smtClean="0"/>
              <a:t>kompor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jumlah</a:t>
            </a:r>
            <a:r>
              <a:rPr lang="en-US" sz="1600" dirty="0" smtClean="0"/>
              <a:t> yang </a:t>
            </a:r>
            <a:r>
              <a:rPr lang="en-US" sz="1600" dirty="0" err="1" smtClean="0"/>
              <a:t>cukup</a:t>
            </a:r>
            <a:r>
              <a:rPr lang="en-US" sz="1600" dirty="0" smtClean="0"/>
              <a:t> </a:t>
            </a:r>
            <a:r>
              <a:rPr lang="en-US" sz="1600" dirty="0" err="1" smtClean="0"/>
              <a:t>banyak</a:t>
            </a:r>
            <a:r>
              <a:rPr lang="en-US" sz="1600" dirty="0" smtClean="0"/>
              <a:t>.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960247" y="1623050"/>
            <a:ext cx="407261" cy="281950"/>
          </a:xfrm>
          <a:prstGeom prst="rect">
            <a:avLst/>
          </a:prstGeom>
          <a:noFill/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 l="49972" r="1958"/>
          <a:stretch>
            <a:fillRect/>
          </a:stretch>
        </p:blipFill>
        <p:spPr bwMode="auto">
          <a:xfrm>
            <a:off x="6686551" y="3124200"/>
            <a:ext cx="2497138" cy="152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027" y="3060791"/>
            <a:ext cx="3239625" cy="36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 descr="bati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6750" y="855096"/>
            <a:ext cx="2579688" cy="153590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/>
          <a:srcRect l="39209" t="-6474" r="27790"/>
          <a:stretch>
            <a:fillRect/>
          </a:stretch>
        </p:blipFill>
        <p:spPr bwMode="auto">
          <a:xfrm>
            <a:off x="3797303" y="2895602"/>
            <a:ext cx="2611779" cy="380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2" descr="25.PENDALAMAN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025" y="762000"/>
            <a:ext cx="4140951" cy="21336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25500" y="1447801"/>
            <a:ext cx="1568450" cy="721988"/>
          </a:xfrm>
          <a:prstGeom prst="rect">
            <a:avLst/>
          </a:prstGeom>
          <a:noFill/>
          <a:ln w="381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825500" y="1447801"/>
            <a:ext cx="1568450" cy="721988"/>
          </a:xfrm>
          <a:prstGeom prst="rect">
            <a:avLst/>
          </a:prstGeom>
          <a:solidFill>
            <a:schemeClr val="accent3">
              <a:alpha val="21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960247" y="1524003"/>
            <a:ext cx="140305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AREA NYANTING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/>
          <a:srcRect r="52326"/>
          <a:stretch>
            <a:fillRect/>
          </a:stretch>
        </p:blipFill>
        <p:spPr bwMode="auto">
          <a:xfrm>
            <a:off x="6686551" y="4949199"/>
            <a:ext cx="2476500" cy="1527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Action Button: Custom 28">
            <a:hlinkClick r:id="rId7" action="ppaction://hlinksldjump" highlightClick="1"/>
          </p:cNvPr>
          <p:cNvSpPr/>
          <p:nvPr/>
        </p:nvSpPr>
        <p:spPr>
          <a:xfrm>
            <a:off x="9410113" y="6477000"/>
            <a:ext cx="413338" cy="304800"/>
          </a:xfrm>
          <a:prstGeom prst="actionButtonBlank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0" name="Action Button: Return 29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 txBox="1">
            <a:spLocks/>
          </p:cNvSpPr>
          <p:nvPr/>
        </p:nvSpPr>
        <p:spPr>
          <a:xfrm>
            <a:off x="2393953" y="3324427"/>
            <a:ext cx="2063749" cy="2771574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 fontScale="85000" lnSpcReduction="10000"/>
          </a:bodyPr>
          <a:lstStyle/>
          <a:p>
            <a:pPr defTabSz="1031547">
              <a:lnSpc>
                <a:spcPct val="150000"/>
              </a:lnSpc>
              <a:spcBef>
                <a:spcPts val="2256"/>
              </a:spcBef>
              <a:buSzPct val="90000"/>
              <a:defRPr/>
            </a:pPr>
            <a:r>
              <a:rPr lang="en-US" sz="1800" dirty="0" smtClean="0"/>
              <a:t>Kisi-</a:t>
            </a:r>
            <a:r>
              <a:rPr lang="en-US" sz="1800" dirty="0" err="1" smtClean="0"/>
              <a:t>kisi</a:t>
            </a:r>
            <a:r>
              <a:rPr lang="en-US" sz="1800" dirty="0" smtClean="0"/>
              <a:t> </a:t>
            </a:r>
            <a:r>
              <a:rPr lang="en-US" sz="1800" dirty="0" err="1" smtClean="0"/>
              <a:t>kayu</a:t>
            </a:r>
            <a:r>
              <a:rPr lang="en-US" sz="1800" dirty="0" smtClean="0"/>
              <a:t> </a:t>
            </a:r>
            <a:r>
              <a:rPr lang="en-US" sz="1800" dirty="0" err="1" smtClean="0"/>
              <a:t>besi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pembatas</a:t>
            </a:r>
            <a:r>
              <a:rPr lang="en-US" sz="1800" dirty="0" smtClean="0"/>
              <a:t> </a:t>
            </a:r>
            <a:r>
              <a:rPr lang="en-US" sz="1800" dirty="0" err="1" smtClean="0"/>
              <a:t>ruang</a:t>
            </a:r>
            <a:r>
              <a:rPr lang="en-US" sz="1800" dirty="0" smtClean="0"/>
              <a:t> </a:t>
            </a:r>
            <a:r>
              <a:rPr lang="en-US" sz="1800" dirty="0" err="1" smtClean="0"/>
              <a:t>sekaligus</a:t>
            </a:r>
            <a:r>
              <a:rPr lang="en-US" sz="1800" dirty="0" smtClean="0"/>
              <a:t> </a:t>
            </a:r>
            <a:r>
              <a:rPr lang="en-US" sz="1800" dirty="0" err="1" smtClean="0"/>
              <a:t>alat</a:t>
            </a:r>
            <a:r>
              <a:rPr lang="en-US" sz="1800" dirty="0" smtClean="0"/>
              <a:t> </a:t>
            </a:r>
            <a:r>
              <a:rPr lang="en-US" sz="1800" dirty="0" err="1" smtClean="0"/>
              <a:t>bantu</a:t>
            </a:r>
            <a:r>
              <a:rPr lang="en-US" sz="1800" dirty="0" smtClean="0"/>
              <a:t> </a:t>
            </a:r>
            <a:r>
              <a:rPr lang="en-US" sz="1800" dirty="0" err="1" smtClean="0"/>
              <a:t>gerak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eks</a:t>
            </a:r>
            <a:r>
              <a:rPr lang="en-US" sz="1800" dirty="0" smtClean="0"/>
              <a:t> </a:t>
            </a:r>
            <a:r>
              <a:rPr lang="en-US" sz="1800" dirty="0" err="1" smtClean="0"/>
              <a:t>lepra</a:t>
            </a:r>
            <a:r>
              <a:rPr lang="en-US" sz="1800" dirty="0" smtClean="0"/>
              <a:t>. </a:t>
            </a:r>
            <a:r>
              <a:rPr lang="en-US" sz="1800" dirty="0" err="1" smtClean="0"/>
              <a:t>Selain</a:t>
            </a:r>
            <a:r>
              <a:rPr lang="en-US" sz="1800" dirty="0" smtClean="0"/>
              <a:t> </a:t>
            </a:r>
            <a:r>
              <a:rPr lang="en-US" sz="1800" dirty="0" err="1" smtClean="0"/>
              <a:t>itu</a:t>
            </a:r>
            <a:r>
              <a:rPr lang="en-US" sz="1800" dirty="0" smtClean="0"/>
              <a:t> </a:t>
            </a:r>
            <a:r>
              <a:rPr lang="en-US" sz="1800" dirty="0" err="1" smtClean="0"/>
              <a:t>pembatas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memudahkan</a:t>
            </a:r>
            <a:r>
              <a:rPr lang="en-US" sz="1800" dirty="0" smtClean="0"/>
              <a:t> </a:t>
            </a:r>
            <a:r>
              <a:rPr lang="en-US" sz="1800" dirty="0" err="1" smtClean="0"/>
              <a:t>udara</a:t>
            </a:r>
            <a:r>
              <a:rPr lang="en-US" sz="1800" dirty="0" smtClean="0"/>
              <a:t> agar </a:t>
            </a:r>
            <a:r>
              <a:rPr lang="en-US" sz="1800" dirty="0" err="1" smtClean="0"/>
              <a:t>tetap</a:t>
            </a:r>
            <a:r>
              <a:rPr lang="en-US" sz="1800" dirty="0" smtClean="0"/>
              <a:t> </a:t>
            </a:r>
            <a:r>
              <a:rPr lang="en-US" sz="1800" dirty="0" err="1" smtClean="0"/>
              <a:t>masuk</a:t>
            </a:r>
            <a:r>
              <a:rPr lang="en-US" sz="1800" dirty="0" smtClean="0"/>
              <a:t> </a:t>
            </a:r>
            <a:r>
              <a:rPr lang="en-US" sz="1800" dirty="0" err="1" smtClean="0"/>
              <a:t>ke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ruang</a:t>
            </a:r>
            <a:endParaRPr lang="en-US" sz="18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6643" y="775722"/>
            <a:ext cx="4609159" cy="227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6643" y="3124201"/>
            <a:ext cx="4622653" cy="254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201" y="3048002"/>
            <a:ext cx="2063750" cy="363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25.PENDALAMAN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750" y="762000"/>
            <a:ext cx="4140951" cy="21336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81200" y="2209801"/>
            <a:ext cx="1320800" cy="112388"/>
          </a:xfrm>
          <a:prstGeom prst="rect">
            <a:avLst/>
          </a:prstGeom>
          <a:solidFill>
            <a:schemeClr val="bg1">
              <a:lumMod val="75000"/>
              <a:alpha val="21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81200" y="2209801"/>
            <a:ext cx="1320800" cy="11238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1981202" y="1981203"/>
            <a:ext cx="140305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AREA NGLOROD &amp; KETEL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6" name="Action Button: Custom 15">
            <a:hlinkClick r:id="rId6" action="ppaction://hlinksldjump" highlightClick="1"/>
          </p:cNvPr>
          <p:cNvSpPr/>
          <p:nvPr/>
        </p:nvSpPr>
        <p:spPr>
          <a:xfrm>
            <a:off x="9410113" y="6477000"/>
            <a:ext cx="413338" cy="304800"/>
          </a:xfrm>
          <a:prstGeom prst="actionButtonBlank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0" name="Action Button: Return 19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4953149" y="5638802"/>
            <a:ext cx="4622653" cy="2771574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defTabSz="1031547">
              <a:lnSpc>
                <a:spcPct val="150000"/>
              </a:lnSpc>
              <a:spcBef>
                <a:spcPts val="2256"/>
              </a:spcBef>
              <a:buSzPct val="90000"/>
              <a:defRPr/>
            </a:pPr>
            <a:r>
              <a:rPr lang="en-US" sz="1800" dirty="0" err="1" smtClean="0"/>
              <a:t>Pengguna</a:t>
            </a:r>
            <a:r>
              <a:rPr lang="en-US" sz="1800" dirty="0" smtClean="0"/>
              <a:t> </a:t>
            </a:r>
            <a:r>
              <a:rPr lang="en-US" sz="1800" dirty="0" err="1" smtClean="0"/>
              <a:t>kursi</a:t>
            </a:r>
            <a:r>
              <a:rPr lang="en-US" sz="1800" dirty="0" smtClean="0"/>
              <a:t> </a:t>
            </a:r>
            <a:r>
              <a:rPr lang="en-US" sz="1800" dirty="0" err="1" smtClean="0"/>
              <a:t>roda</a:t>
            </a:r>
            <a:r>
              <a:rPr lang="en-US" sz="1800" dirty="0" smtClean="0"/>
              <a:t> </a:t>
            </a:r>
            <a:r>
              <a:rPr lang="en-US" sz="1800" dirty="0" err="1" smtClean="0"/>
              <a:t>melakukan</a:t>
            </a:r>
            <a:r>
              <a:rPr lang="en-US" sz="1800" dirty="0" smtClean="0"/>
              <a:t> </a:t>
            </a:r>
            <a:r>
              <a:rPr lang="en-US" sz="1800" dirty="0" err="1" smtClean="0"/>
              <a:t>aktivitas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cara</a:t>
            </a:r>
            <a:r>
              <a:rPr lang="en-US" sz="1800" dirty="0" smtClean="0"/>
              <a:t> </a:t>
            </a:r>
            <a:r>
              <a:rPr lang="en-US" sz="1800" dirty="0" err="1" smtClean="0"/>
              <a:t>menyamping</a:t>
            </a:r>
            <a:r>
              <a:rPr lang="en-US" sz="1800" dirty="0" smtClean="0"/>
              <a:t> agar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mudah</a:t>
            </a:r>
            <a:r>
              <a:rPr lang="en-US" sz="1800" dirty="0" smtClean="0"/>
              <a:t> </a:t>
            </a:r>
            <a:r>
              <a:rPr lang="en-US" sz="1800" dirty="0" err="1" smtClean="0"/>
              <a:t>terluka</a:t>
            </a:r>
            <a:r>
              <a:rPr lang="en-US" sz="1800" dirty="0" smtClean="0"/>
              <a:t> </a:t>
            </a:r>
            <a:r>
              <a:rPr lang="en-US" sz="1800" dirty="0" err="1" smtClean="0"/>
              <a:t>akibat</a:t>
            </a:r>
            <a:r>
              <a:rPr lang="en-US" sz="1800" dirty="0" smtClean="0"/>
              <a:t> </a:t>
            </a:r>
            <a:r>
              <a:rPr lang="en-US" sz="1800" dirty="0" err="1" smtClean="0"/>
              <a:t>penggunaan</a:t>
            </a:r>
            <a:r>
              <a:rPr lang="en-US" sz="1800" dirty="0" smtClean="0"/>
              <a:t> </a:t>
            </a:r>
            <a:r>
              <a:rPr lang="en-US" sz="1800" dirty="0" err="1" smtClean="0"/>
              <a:t>kompor</a:t>
            </a:r>
            <a:endParaRPr lang="en-US" sz="18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 txBox="1">
            <a:spLocks/>
          </p:cNvSpPr>
          <p:nvPr/>
        </p:nvSpPr>
        <p:spPr>
          <a:xfrm>
            <a:off x="6108995" y="3654893"/>
            <a:ext cx="3631612" cy="2286000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defTabSz="1031547">
              <a:spcBef>
                <a:spcPts val="2256"/>
              </a:spcBef>
              <a:buSzPct val="90000"/>
              <a:defRPr/>
            </a:pPr>
            <a:r>
              <a:rPr lang="en-US" sz="1800" dirty="0" smtClean="0"/>
              <a:t>Area </a:t>
            </a:r>
            <a:r>
              <a:rPr lang="en-US" sz="1800" dirty="0" err="1" smtClean="0"/>
              <a:t>pewarnaan</a:t>
            </a:r>
            <a:r>
              <a:rPr lang="en-US" sz="1800" dirty="0" smtClean="0"/>
              <a:t> </a:t>
            </a:r>
            <a:r>
              <a:rPr lang="en-US" sz="1800" dirty="0" err="1" smtClean="0"/>
              <a:t>merupakan</a:t>
            </a:r>
            <a:r>
              <a:rPr lang="en-US" sz="1800" dirty="0" smtClean="0"/>
              <a:t> area semi </a:t>
            </a:r>
            <a:r>
              <a:rPr lang="en-US" sz="1800" dirty="0" err="1" smtClean="0"/>
              <a:t>terbuka</a:t>
            </a:r>
            <a:r>
              <a:rPr lang="en-US" sz="1800" dirty="0" smtClean="0"/>
              <a:t> &amp; area </a:t>
            </a:r>
            <a:r>
              <a:rPr lang="en-US" sz="1800" dirty="0" err="1" smtClean="0"/>
              <a:t>basah</a:t>
            </a:r>
            <a:r>
              <a:rPr lang="en-US" sz="1800" dirty="0" smtClean="0"/>
              <a:t> </a:t>
            </a:r>
            <a:r>
              <a:rPr lang="en-US" sz="1800" dirty="0" err="1" smtClean="0"/>
              <a:t>namun</a:t>
            </a:r>
            <a:r>
              <a:rPr lang="en-US" sz="1800" dirty="0" smtClean="0"/>
              <a:t> </a:t>
            </a:r>
            <a:r>
              <a:rPr lang="en-US" sz="1800" dirty="0" err="1" smtClean="0"/>
              <a:t>terhindar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matahari</a:t>
            </a:r>
            <a:r>
              <a:rPr lang="en-US" sz="1800" dirty="0" smtClean="0"/>
              <a:t> </a:t>
            </a:r>
            <a:r>
              <a:rPr lang="en-US" sz="1800" dirty="0" err="1" smtClean="0"/>
              <a:t>langsung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mencegah</a:t>
            </a:r>
            <a:r>
              <a:rPr lang="en-US" sz="1800" dirty="0" smtClean="0"/>
              <a:t> </a:t>
            </a:r>
            <a:r>
              <a:rPr lang="en-US" sz="1800" dirty="0" err="1" smtClean="0"/>
              <a:t>rusaknya</a:t>
            </a:r>
            <a:r>
              <a:rPr lang="en-US" sz="1800" dirty="0" smtClean="0"/>
              <a:t> </a:t>
            </a:r>
            <a:r>
              <a:rPr lang="en-US" sz="1800" dirty="0" err="1" smtClean="0"/>
              <a:t>warna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lain batik. </a:t>
            </a:r>
            <a:r>
              <a:rPr lang="en-US" sz="1800" dirty="0" err="1" smtClean="0"/>
              <a:t>Posisinya</a:t>
            </a:r>
            <a:r>
              <a:rPr lang="en-US" sz="1800" dirty="0" smtClean="0"/>
              <a:t> </a:t>
            </a:r>
            <a:r>
              <a:rPr lang="en-US" sz="1800" dirty="0" err="1" smtClean="0"/>
              <a:t>berdekatan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toilet </a:t>
            </a:r>
            <a:r>
              <a:rPr lang="en-US" sz="1800" dirty="0" err="1" smtClean="0"/>
              <a:t>sehingga</a:t>
            </a:r>
            <a:r>
              <a:rPr lang="en-US" sz="1800" dirty="0" smtClean="0"/>
              <a:t> </a:t>
            </a:r>
            <a:r>
              <a:rPr lang="en-US" sz="1800" dirty="0" err="1" smtClean="0"/>
              <a:t>memudahkan</a:t>
            </a:r>
            <a:r>
              <a:rPr lang="en-US" sz="1800" dirty="0" smtClean="0"/>
              <a:t> </a:t>
            </a:r>
            <a:r>
              <a:rPr lang="en-US" sz="1800" dirty="0" err="1" smtClean="0"/>
              <a:t>pembuangan</a:t>
            </a:r>
            <a:r>
              <a:rPr lang="en-US" sz="1800" dirty="0" smtClean="0"/>
              <a:t> </a:t>
            </a:r>
            <a:r>
              <a:rPr lang="en-US" sz="1800" dirty="0" err="1" smtClean="0"/>
              <a:t>limbah</a:t>
            </a:r>
            <a:r>
              <a:rPr lang="en-US" sz="1800" dirty="0" smtClean="0"/>
              <a:t> </a:t>
            </a:r>
            <a:r>
              <a:rPr lang="en-US" sz="1800" dirty="0" err="1" smtClean="0"/>
              <a:t>cair</a:t>
            </a:r>
            <a:r>
              <a:rPr lang="en-US" sz="1800" dirty="0" smtClean="0"/>
              <a:t>.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5351" y="670999"/>
            <a:ext cx="4870450" cy="222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50" y="3527671"/>
            <a:ext cx="5695950" cy="241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25.PENDALAMAN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25" y="762000"/>
            <a:ext cx="4140951" cy="21336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55701" y="2209801"/>
            <a:ext cx="825500" cy="493388"/>
          </a:xfrm>
          <a:prstGeom prst="rect">
            <a:avLst/>
          </a:prstGeom>
          <a:solidFill>
            <a:srgbClr val="FFFF00">
              <a:alpha val="21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742952" y="1752603"/>
            <a:ext cx="140305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AREA PEWARNAAN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1155701" y="2209801"/>
            <a:ext cx="825500" cy="493388"/>
          </a:xfrm>
          <a:prstGeom prst="rect">
            <a:avLst/>
          </a:prstGeom>
          <a:noFill/>
          <a:ln w="508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6" name="Action Button: Custom 15">
            <a:hlinkClick r:id="rId5" action="ppaction://hlinksldjump" highlightClick="1"/>
          </p:cNvPr>
          <p:cNvSpPr/>
          <p:nvPr/>
        </p:nvSpPr>
        <p:spPr>
          <a:xfrm>
            <a:off x="9410113" y="6477000"/>
            <a:ext cx="413338" cy="304800"/>
          </a:xfrm>
          <a:prstGeom prst="actionButtonBlank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0" name="Action Button: Return 19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12754" y="3315565"/>
            <a:ext cx="5448299" cy="658159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algn="ctr"/>
            <a:r>
              <a:rPr lang="en-US" sz="1800" dirty="0" err="1" smtClean="0"/>
              <a:t>Perbandingan</a:t>
            </a:r>
            <a:r>
              <a:rPr lang="en-US" sz="1800" dirty="0" smtClean="0"/>
              <a:t> </a:t>
            </a:r>
            <a:r>
              <a:rPr lang="en-US" sz="1800" dirty="0" err="1" smtClean="0"/>
              <a:t>jumlah</a:t>
            </a:r>
            <a:r>
              <a:rPr lang="en-US" sz="1800" dirty="0" smtClean="0"/>
              <a:t> </a:t>
            </a:r>
            <a:r>
              <a:rPr lang="en-US" sz="1800" dirty="0" err="1" smtClean="0"/>
              <a:t>kasus</a:t>
            </a:r>
            <a:r>
              <a:rPr lang="en-US" sz="1800" dirty="0" smtClean="0"/>
              <a:t> </a:t>
            </a:r>
            <a:r>
              <a:rPr lang="en-US" sz="1800" dirty="0" err="1" smtClean="0"/>
              <a:t>baru</a:t>
            </a:r>
            <a:r>
              <a:rPr lang="en-US" sz="1800" dirty="0" smtClean="0"/>
              <a:t> </a:t>
            </a:r>
            <a:r>
              <a:rPr lang="en-US" sz="1800" dirty="0" err="1" smtClean="0"/>
              <a:t>lepra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dunia</a:t>
            </a:r>
            <a:r>
              <a:rPr lang="en-US" sz="1800" dirty="0" smtClean="0"/>
              <a:t> </a:t>
            </a:r>
            <a:r>
              <a:rPr lang="en-US" sz="1800" dirty="0" err="1" smtClean="0"/>
              <a:t>tahun</a:t>
            </a:r>
            <a:r>
              <a:rPr lang="en-US" sz="1800" dirty="0" smtClean="0"/>
              <a:t> 2007. </a:t>
            </a:r>
            <a:r>
              <a:rPr lang="en-US" sz="1800" i="1" dirty="0" err="1" smtClean="0"/>
              <a:t>Sumber</a:t>
            </a:r>
            <a:r>
              <a:rPr lang="en-US" sz="1800" i="1" dirty="0" smtClean="0"/>
              <a:t> : WHO</a:t>
            </a:r>
            <a:endParaRPr lang="en-US" sz="1800" i="1" dirty="0"/>
          </a:p>
        </p:txBody>
      </p:sp>
      <p:pic>
        <p:nvPicPr>
          <p:cNvPr id="15" name="Picture 14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671" y="174068"/>
            <a:ext cx="3258058" cy="1959534"/>
          </a:xfrm>
          <a:prstGeom prst="rect">
            <a:avLst/>
          </a:prstGeom>
        </p:spPr>
      </p:pic>
      <p:pic>
        <p:nvPicPr>
          <p:cNvPr id="16" name="Picture 15" descr="Leprosy Camp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535" y="2362202"/>
            <a:ext cx="3258058" cy="2007017"/>
          </a:xfrm>
          <a:prstGeom prst="rect">
            <a:avLst/>
          </a:prstGeom>
        </p:spPr>
      </p:pic>
      <p:pic>
        <p:nvPicPr>
          <p:cNvPr id="17" name="Picture 16" descr="IMG_0258.jpg"/>
          <p:cNvPicPr>
            <a:picLocks noChangeAspect="1"/>
          </p:cNvPicPr>
          <p:nvPr/>
        </p:nvPicPr>
        <p:blipFill>
          <a:blip r:embed="rId4"/>
          <a:srcRect b="9583"/>
          <a:stretch>
            <a:fillRect/>
          </a:stretch>
        </p:blipFill>
        <p:spPr>
          <a:xfrm>
            <a:off x="6130673" y="4583796"/>
            <a:ext cx="3267922" cy="2045604"/>
          </a:xfrm>
          <a:prstGeom prst="rect">
            <a:avLst/>
          </a:prstGeom>
        </p:spPr>
      </p:pic>
      <p:sp>
        <p:nvSpPr>
          <p:cNvPr id="18" name="Vertical Text Placeholder 15"/>
          <p:cNvSpPr txBox="1">
            <a:spLocks/>
          </p:cNvSpPr>
          <p:nvPr/>
        </p:nvSpPr>
        <p:spPr>
          <a:xfrm rot="16200000">
            <a:off x="1286374" y="3231316"/>
            <a:ext cx="3960814" cy="5727784"/>
          </a:xfrm>
          <a:prstGeom prst="rect">
            <a:avLst/>
          </a:prstGeom>
        </p:spPr>
        <p:txBody>
          <a:bodyPr vert="eaVert" lIns="103155" tIns="51577" rIns="103155" bIns="51577" rtlCol="0">
            <a:normAutofit/>
          </a:bodyPr>
          <a:lstStyle/>
          <a:p>
            <a:pPr marL="522937" indent="-522937" defTabSz="1031547">
              <a:spcBef>
                <a:spcPts val="2256"/>
              </a:spcBef>
              <a:buSzPct val="90000"/>
              <a:buBlip>
                <a:blip r:embed="rId5"/>
              </a:buBlip>
              <a:defRPr/>
            </a:pPr>
            <a:r>
              <a:rPr lang="en-US" sz="2300" dirty="0" err="1" smtClean="0"/>
              <a:t>Lepra</a:t>
            </a:r>
            <a:r>
              <a:rPr lang="en-US" sz="2300" dirty="0" smtClean="0"/>
              <a:t> </a:t>
            </a:r>
            <a:r>
              <a:rPr lang="en-US" sz="2300" dirty="0" err="1" smtClean="0"/>
              <a:t>tidak</a:t>
            </a:r>
            <a:r>
              <a:rPr lang="en-US" sz="2300" dirty="0" smtClean="0"/>
              <a:t> </a:t>
            </a:r>
            <a:r>
              <a:rPr lang="en-US" sz="2300" dirty="0" err="1" smtClean="0"/>
              <a:t>menular</a:t>
            </a:r>
            <a:r>
              <a:rPr lang="en-US" sz="2300" dirty="0" smtClean="0"/>
              <a:t> </a:t>
            </a:r>
            <a:r>
              <a:rPr lang="en-US" sz="2300" dirty="0" err="1" smtClean="0"/>
              <a:t>sekalipun</a:t>
            </a:r>
            <a:r>
              <a:rPr lang="en-US" sz="2300" dirty="0" smtClean="0"/>
              <a:t> </a:t>
            </a:r>
            <a:r>
              <a:rPr lang="en-US" sz="2300" dirty="0" err="1" smtClean="0"/>
              <a:t>penderita</a:t>
            </a:r>
            <a:r>
              <a:rPr lang="en-US" sz="2300" dirty="0" smtClean="0"/>
              <a:t> </a:t>
            </a:r>
            <a:r>
              <a:rPr lang="en-US" sz="2300" dirty="0" err="1" smtClean="0"/>
              <a:t>belum</a:t>
            </a:r>
            <a:r>
              <a:rPr lang="en-US" sz="2300" dirty="0" smtClean="0"/>
              <a:t> </a:t>
            </a:r>
            <a:r>
              <a:rPr lang="en-US" sz="2300" dirty="0" err="1" smtClean="0"/>
              <a:t>dinyatakan</a:t>
            </a:r>
            <a:r>
              <a:rPr lang="en-US" sz="2300" dirty="0" smtClean="0"/>
              <a:t> </a:t>
            </a:r>
            <a:r>
              <a:rPr lang="en-US" sz="2300" dirty="0" err="1" smtClean="0"/>
              <a:t>sembuh</a:t>
            </a:r>
            <a:endParaRPr lang="en-US" sz="2300" dirty="0" smtClean="0"/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5"/>
              </a:buBlip>
              <a:defRPr/>
            </a:pPr>
            <a:r>
              <a:rPr lang="en-US" sz="2300" dirty="0" err="1" smtClean="0"/>
              <a:t>Masalah</a:t>
            </a:r>
            <a:r>
              <a:rPr lang="en-US" sz="2300" dirty="0" smtClean="0"/>
              <a:t> </a:t>
            </a:r>
            <a:r>
              <a:rPr lang="en-US" sz="2300" dirty="0" err="1" smtClean="0"/>
              <a:t>sosial</a:t>
            </a:r>
            <a:r>
              <a:rPr lang="en-US" sz="2300" dirty="0" smtClean="0"/>
              <a:t> </a:t>
            </a:r>
            <a:r>
              <a:rPr lang="en-US" sz="2300" dirty="0" err="1" smtClean="0"/>
              <a:t>akibat</a:t>
            </a:r>
            <a:r>
              <a:rPr lang="en-US" sz="2300" dirty="0" smtClean="0"/>
              <a:t> </a:t>
            </a:r>
            <a:r>
              <a:rPr lang="en-US" sz="2300" dirty="0" err="1" smtClean="0"/>
              <a:t>penyakit</a:t>
            </a:r>
            <a:r>
              <a:rPr lang="en-US" sz="2300" dirty="0" smtClean="0"/>
              <a:t> </a:t>
            </a:r>
            <a:r>
              <a:rPr lang="en-US" sz="2300" dirty="0" err="1" smtClean="0"/>
              <a:t>lepra</a:t>
            </a:r>
            <a:r>
              <a:rPr lang="en-US" sz="2300" dirty="0" smtClean="0"/>
              <a:t> </a:t>
            </a:r>
            <a:r>
              <a:rPr lang="en-US" sz="2300" dirty="0" err="1" smtClean="0"/>
              <a:t>lebih</a:t>
            </a:r>
            <a:r>
              <a:rPr lang="en-US" sz="2300" dirty="0" smtClean="0"/>
              <a:t> </a:t>
            </a:r>
            <a:r>
              <a:rPr lang="en-US" sz="2300" dirty="0" err="1" smtClean="0"/>
              <a:t>ditakuti</a:t>
            </a:r>
            <a:r>
              <a:rPr lang="en-US" sz="2300" dirty="0" smtClean="0"/>
              <a:t> </a:t>
            </a:r>
            <a:r>
              <a:rPr lang="en-US" sz="2300" dirty="0" err="1" smtClean="0"/>
              <a:t>daripada</a:t>
            </a:r>
            <a:r>
              <a:rPr lang="en-US" sz="2300" dirty="0" smtClean="0"/>
              <a:t> </a:t>
            </a:r>
            <a:r>
              <a:rPr lang="en-US" sz="2300" dirty="0" err="1" smtClean="0"/>
              <a:t>masalah</a:t>
            </a:r>
            <a:r>
              <a:rPr lang="en-US" sz="2300" dirty="0" smtClean="0"/>
              <a:t> </a:t>
            </a:r>
            <a:r>
              <a:rPr lang="en-US" sz="2300" dirty="0" err="1" smtClean="0"/>
              <a:t>medis</a:t>
            </a:r>
            <a:endParaRPr lang="en-US" sz="2300" dirty="0" smtClean="0"/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5"/>
              </a:buBlip>
              <a:defRPr/>
            </a:pPr>
            <a:r>
              <a:rPr lang="en-US" sz="2300" dirty="0" err="1" smtClean="0"/>
              <a:t>Masyarakat</a:t>
            </a:r>
            <a:r>
              <a:rPr lang="en-US" sz="2300" dirty="0" smtClean="0"/>
              <a:t> </a:t>
            </a:r>
            <a:r>
              <a:rPr lang="en-US" sz="2300" dirty="0" err="1" smtClean="0"/>
              <a:t>kurang</a:t>
            </a:r>
            <a:r>
              <a:rPr lang="en-US" sz="2300" dirty="0" smtClean="0"/>
              <a:t> </a:t>
            </a:r>
            <a:r>
              <a:rPr lang="en-US" sz="2300" dirty="0" err="1" smtClean="0"/>
              <a:t>informasi</a:t>
            </a:r>
            <a:r>
              <a:rPr lang="en-US" sz="2300" dirty="0" smtClean="0"/>
              <a:t> </a:t>
            </a:r>
            <a:r>
              <a:rPr lang="en-US" sz="2300" dirty="0" err="1" smtClean="0"/>
              <a:t>dan</a:t>
            </a:r>
            <a:r>
              <a:rPr lang="en-US" sz="2300" dirty="0" smtClean="0"/>
              <a:t> </a:t>
            </a:r>
            <a:r>
              <a:rPr lang="en-US" sz="2300" dirty="0" err="1" smtClean="0"/>
              <a:t>wawasan</a:t>
            </a:r>
            <a:r>
              <a:rPr lang="en-US" sz="2300" dirty="0" smtClean="0"/>
              <a:t> </a:t>
            </a:r>
            <a:r>
              <a:rPr lang="en-US" sz="2300" dirty="0" err="1" smtClean="0"/>
              <a:t>mengenai</a:t>
            </a:r>
            <a:r>
              <a:rPr lang="en-US" sz="2300" dirty="0" smtClean="0"/>
              <a:t> </a:t>
            </a:r>
            <a:r>
              <a:rPr lang="en-US" sz="2300" dirty="0" err="1" smtClean="0"/>
              <a:t>lepra</a:t>
            </a:r>
            <a:endParaRPr lang="en-US" sz="2300" dirty="0"/>
          </a:p>
        </p:txBody>
      </p:sp>
      <p:pic>
        <p:nvPicPr>
          <p:cNvPr id="8" name="Picture 7" descr="char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703" y="966135"/>
            <a:ext cx="3878581" cy="233493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47650" y="-152400"/>
            <a:ext cx="7512050" cy="1143000"/>
          </a:xfrm>
          <a:prstGeom prst="rect">
            <a:avLst/>
          </a:prstGeom>
        </p:spPr>
        <p:txBody>
          <a:bodyPr vert="horz" lIns="51577" tIns="0" rIns="51577" bIns="0" rtlCol="0" anchor="ctr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100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Eks</a:t>
            </a:r>
            <a:r>
              <a:rPr lang="en-US" sz="4100" dirty="0" err="1" smtClean="0">
                <a:latin typeface="Century Gothic"/>
                <a:ea typeface="+mj-ea"/>
                <a:cs typeface="Century Gothic"/>
              </a:rPr>
              <a:t>Penderita</a:t>
            </a:r>
            <a:r>
              <a:rPr lang="en-US" sz="4100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Lepra</a:t>
            </a:r>
            <a:r>
              <a:rPr lang="en-US" sz="4100" dirty="0" smtClean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…</a:t>
            </a:r>
            <a:endParaRPr lang="en-US" sz="4100" dirty="0">
              <a:latin typeface="Century Gothic"/>
              <a:ea typeface="+mj-ea"/>
              <a:cs typeface="Century Gothic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 txBox="1">
            <a:spLocks/>
          </p:cNvSpPr>
          <p:nvPr/>
        </p:nvSpPr>
        <p:spPr>
          <a:xfrm>
            <a:off x="4649257" y="4724401"/>
            <a:ext cx="4952412" cy="2133600"/>
          </a:xfrm>
          <a:prstGeom prst="rect">
            <a:avLst/>
          </a:prstGeom>
        </p:spPr>
        <p:txBody>
          <a:bodyPr vert="horz" lIns="103155" tIns="0" rIns="51577" bIns="0" rtlCol="0" anchor="t" anchorCtr="0">
            <a:noAutofit/>
          </a:bodyPr>
          <a:lstStyle/>
          <a:p>
            <a:pPr algn="ctr" defTabSz="1031547">
              <a:lnSpc>
                <a:spcPct val="150000"/>
              </a:lnSpc>
              <a:spcBef>
                <a:spcPts val="2256"/>
              </a:spcBef>
              <a:buSzPct val="90000"/>
              <a:defRPr/>
            </a:pPr>
            <a:r>
              <a:rPr lang="en-US" sz="1800" dirty="0" err="1" smtClean="0"/>
              <a:t>Lokasi</a:t>
            </a:r>
            <a:r>
              <a:rPr lang="en-US" sz="1800" dirty="0" smtClean="0"/>
              <a:t> Area </a:t>
            </a:r>
            <a:r>
              <a:rPr lang="en-US" sz="1800" dirty="0" err="1" smtClean="0"/>
              <a:t>jemur</a:t>
            </a:r>
            <a:r>
              <a:rPr lang="en-US" sz="1800" dirty="0" smtClean="0"/>
              <a:t> </a:t>
            </a:r>
            <a:r>
              <a:rPr lang="en-US" sz="1800" dirty="0" err="1" smtClean="0"/>
              <a:t>terhindar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matahari</a:t>
            </a:r>
            <a:r>
              <a:rPr lang="en-US" sz="1800" dirty="0" smtClean="0"/>
              <a:t> </a:t>
            </a:r>
            <a:r>
              <a:rPr lang="en-US" sz="1800" dirty="0" err="1" smtClean="0"/>
              <a:t>langsung</a:t>
            </a:r>
            <a:r>
              <a:rPr lang="en-US" sz="1800" dirty="0" smtClean="0"/>
              <a:t> </a:t>
            </a:r>
            <a:r>
              <a:rPr lang="en-US" sz="1800" dirty="0" err="1" smtClean="0"/>
              <a:t>serta</a:t>
            </a:r>
            <a:r>
              <a:rPr lang="en-US" sz="1800" dirty="0" smtClean="0"/>
              <a:t> </a:t>
            </a:r>
            <a:r>
              <a:rPr lang="en-US" sz="1800" dirty="0" err="1" smtClean="0"/>
              <a:t>dibatasai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kisi-kisi</a:t>
            </a:r>
            <a:r>
              <a:rPr lang="en-US" sz="1800" dirty="0" smtClean="0"/>
              <a:t> </a:t>
            </a:r>
            <a:r>
              <a:rPr lang="en-US" sz="1800" dirty="0" err="1" smtClean="0"/>
              <a:t>kayu</a:t>
            </a:r>
            <a:r>
              <a:rPr lang="en-US" sz="1800" dirty="0" smtClean="0"/>
              <a:t> </a:t>
            </a:r>
            <a:r>
              <a:rPr lang="en-US" sz="1800" dirty="0" err="1" smtClean="0"/>
              <a:t>sehingga</a:t>
            </a:r>
            <a:r>
              <a:rPr lang="en-US" sz="1800" dirty="0" smtClean="0"/>
              <a:t> </a:t>
            </a:r>
            <a:r>
              <a:rPr lang="en-US" sz="1800" dirty="0" err="1" smtClean="0"/>
              <a:t>udara</a:t>
            </a:r>
            <a:r>
              <a:rPr lang="en-US" sz="1800" dirty="0" smtClean="0"/>
              <a:t> </a:t>
            </a:r>
            <a:r>
              <a:rPr lang="en-US" sz="1800" dirty="0" err="1" smtClean="0"/>
              <a:t>tetap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bergerak</a:t>
            </a:r>
            <a:r>
              <a:rPr lang="en-US" sz="1800" dirty="0" smtClean="0"/>
              <a:t> </a:t>
            </a:r>
            <a:r>
              <a:rPr lang="en-US" sz="1800" dirty="0" err="1" smtClean="0"/>
              <a:t>masuk</a:t>
            </a:r>
            <a:r>
              <a:rPr lang="en-US" sz="1800" dirty="0" smtClean="0"/>
              <a:t> &amp; </a:t>
            </a:r>
            <a:r>
              <a:rPr lang="en-US" sz="1800" dirty="0" err="1" smtClean="0"/>
              <a:t>batu</a:t>
            </a:r>
            <a:r>
              <a:rPr lang="en-US" sz="1800" dirty="0" smtClean="0"/>
              <a:t> </a:t>
            </a:r>
            <a:r>
              <a:rPr lang="en-US" sz="1800" dirty="0" err="1" smtClean="0"/>
              <a:t>koral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berfungsi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saluran</a:t>
            </a:r>
            <a:r>
              <a:rPr lang="en-US" sz="1800" dirty="0" smtClean="0"/>
              <a:t> air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mengurangi</a:t>
            </a:r>
            <a:r>
              <a:rPr lang="en-US" sz="1800" dirty="0" smtClean="0"/>
              <a:t> </a:t>
            </a:r>
            <a:r>
              <a:rPr lang="en-US" sz="1800" dirty="0" err="1" smtClean="0"/>
              <a:t>tampias</a:t>
            </a:r>
            <a:r>
              <a:rPr lang="en-US" sz="1800" dirty="0" smtClean="0"/>
              <a:t> air </a:t>
            </a:r>
            <a:r>
              <a:rPr lang="en-US" sz="1800" dirty="0" err="1" smtClean="0"/>
              <a:t>hujan</a:t>
            </a:r>
            <a:endParaRPr lang="en-US" sz="1800" dirty="0" smtClean="0"/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Pelatihan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Batik…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5352" y="762001"/>
            <a:ext cx="489631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750" y="3124202"/>
            <a:ext cx="4140951" cy="259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Action Button: Custom 11">
            <a:hlinkClick r:id="rId4" action="ppaction://hlinksldjump" highlightClick="1"/>
          </p:cNvPr>
          <p:cNvSpPr/>
          <p:nvPr/>
        </p:nvSpPr>
        <p:spPr>
          <a:xfrm>
            <a:off x="9410113" y="6477000"/>
            <a:ext cx="413338" cy="304800"/>
          </a:xfrm>
          <a:prstGeom prst="actionButtonBlank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pic>
        <p:nvPicPr>
          <p:cNvPr id="14" name="Picture 13" descr="25.PENDALAMAN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025" y="762000"/>
            <a:ext cx="4140951" cy="2133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981202" y="2326013"/>
            <a:ext cx="1324611" cy="340988"/>
          </a:xfrm>
          <a:prstGeom prst="rect">
            <a:avLst/>
          </a:prstGeom>
          <a:solidFill>
            <a:srgbClr val="24E324">
              <a:alpha val="21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902758" y="2362203"/>
            <a:ext cx="1403056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AREA JEMUR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20" name="Rectangle 19"/>
          <p:cNvSpPr/>
          <p:nvPr/>
        </p:nvSpPr>
        <p:spPr>
          <a:xfrm>
            <a:off x="1981201" y="2362201"/>
            <a:ext cx="1324611" cy="340988"/>
          </a:xfrm>
          <a:prstGeom prst="rect">
            <a:avLst/>
          </a:prstGeom>
          <a:noFill/>
          <a:ln w="38100" cap="flat" cmpd="sng" algn="ctr">
            <a:solidFill>
              <a:srgbClr val="24E32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rot="5400000">
            <a:off x="-96457" y="1870939"/>
            <a:ext cx="1222718" cy="369404"/>
          </a:xfrm>
          <a:prstGeom prst="rect">
            <a:avLst/>
          </a:prstGeom>
          <a:noFill/>
          <a:ln w="38100" cap="flat" cmpd="sng" algn="ctr">
            <a:solidFill>
              <a:srgbClr val="24E32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rot="5400000">
            <a:off x="-53111" y="1874458"/>
            <a:ext cx="1222718" cy="369404"/>
          </a:xfrm>
          <a:prstGeom prst="rect">
            <a:avLst/>
          </a:prstGeom>
          <a:solidFill>
            <a:srgbClr val="24E324">
              <a:alpha val="21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206524" y="1828802"/>
            <a:ext cx="784079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b="1" dirty="0" smtClean="0"/>
              <a:t>AREA JEMUR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24" name="Action Button: Return 23">
            <a:hlinkClick r:id="" action="ppaction://hlinkshowjump?jump=lastslideviewed" highlightClick="1"/>
          </p:cNvPr>
          <p:cNvSpPr/>
          <p:nvPr/>
        </p:nvSpPr>
        <p:spPr>
          <a:xfrm>
            <a:off x="8585200" y="6477000"/>
            <a:ext cx="660400" cy="304800"/>
          </a:xfrm>
          <a:prstGeom prst="actionButtonReturn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10026" y="5721001"/>
            <a:ext cx="4579454" cy="133526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 lvl="0"/>
            <a:r>
              <a:rPr lang="en-US" dirty="0" err="1" smtClean="0"/>
              <a:t>Ketinggian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jemuran</a:t>
            </a:r>
            <a:r>
              <a:rPr lang="en-US" dirty="0" smtClean="0"/>
              <a:t> </a:t>
            </a:r>
            <a:r>
              <a:rPr lang="en-US" dirty="0" err="1" smtClean="0"/>
              <a:t>bambu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ketinggian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Users\vivien\Documents\Dok Kuliah\7th\TA.2\P1\final eval\JPEGny\33.DENAH A+studrua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6" t="24927" r="6487" b="36161"/>
          <a:stretch/>
        </p:blipFill>
        <p:spPr bwMode="auto">
          <a:xfrm>
            <a:off x="389772" y="692696"/>
            <a:ext cx="6003388" cy="663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Penerima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Utama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495359" y="585043"/>
            <a:ext cx="590866" cy="5715000"/>
          </a:xfrm>
          <a:custGeom>
            <a:avLst/>
            <a:gdLst>
              <a:gd name="connsiteX0" fmla="*/ 280736 w 307473"/>
              <a:gd name="connsiteY0" fmla="*/ 0 h 3221789"/>
              <a:gd name="connsiteX1" fmla="*/ 0 w 307473"/>
              <a:gd name="connsiteY1" fmla="*/ 0 h 3221789"/>
              <a:gd name="connsiteX2" fmla="*/ 40105 w 307473"/>
              <a:gd name="connsiteY2" fmla="*/ 3221789 h 3221789"/>
              <a:gd name="connsiteX3" fmla="*/ 307473 w 307473"/>
              <a:gd name="connsiteY3" fmla="*/ 3208421 h 3221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473" h="3221789">
                <a:moveTo>
                  <a:pt x="280736" y="0"/>
                </a:moveTo>
                <a:lnTo>
                  <a:pt x="0" y="0"/>
                </a:lnTo>
                <a:lnTo>
                  <a:pt x="40105" y="3221789"/>
                </a:lnTo>
                <a:lnTo>
                  <a:pt x="307473" y="3208421"/>
                </a:lnTo>
              </a:path>
            </a:pathLst>
          </a:custGeom>
          <a:ln w="38100" cap="flat" cmpd="sng" algn="ctr">
            <a:solidFill>
              <a:schemeClr val="tx1"/>
            </a:solidFill>
            <a:prstDash val="solid"/>
            <a:round/>
            <a:headEnd type="stealth" w="med" len="med"/>
            <a:tailEnd type="stealth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3944887" y="4221088"/>
            <a:ext cx="2142193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400" b="1" dirty="0" smtClean="0"/>
              <a:t>MULTIMEDIA INFORMATION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3944888" y="2638285"/>
            <a:ext cx="2142193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400" b="1" dirty="0" smtClean="0"/>
              <a:t>DISLAY AREA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4016896" y="3561002"/>
            <a:ext cx="2142193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400" b="1" dirty="0" smtClean="0"/>
              <a:t>DISLAY AREA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10" name="Picture 9" descr="9.psd"/>
          <p:cNvPicPr>
            <a:picLocks noChangeAspect="1"/>
          </p:cNvPicPr>
          <p:nvPr/>
        </p:nvPicPr>
        <p:blipFill>
          <a:blip r:embed="rId3"/>
          <a:srcRect t="6370" b="7109"/>
          <a:stretch>
            <a:fillRect/>
          </a:stretch>
        </p:blipFill>
        <p:spPr>
          <a:xfrm>
            <a:off x="6473362" y="2558238"/>
            <a:ext cx="3254465" cy="1949394"/>
          </a:xfrm>
          <a:prstGeom prst="rect">
            <a:avLst/>
          </a:prstGeom>
        </p:spPr>
      </p:pic>
      <p:pic>
        <p:nvPicPr>
          <p:cNvPr id="12" name="Picture 11" descr="BUAT KERKY2.jpg"/>
          <p:cNvPicPr>
            <a:picLocks noChangeAspect="1"/>
          </p:cNvPicPr>
          <p:nvPr/>
        </p:nvPicPr>
        <p:blipFill rotWithShape="1">
          <a:blip r:embed="rId4"/>
          <a:srcRect r="15465"/>
          <a:stretch/>
        </p:blipFill>
        <p:spPr>
          <a:xfrm>
            <a:off x="6473362" y="476672"/>
            <a:ext cx="3254465" cy="1879219"/>
          </a:xfrm>
          <a:prstGeom prst="rect">
            <a:avLst/>
          </a:prstGeom>
        </p:spPr>
      </p:pic>
      <p:pic>
        <p:nvPicPr>
          <p:cNvPr id="13" name="Picture 12" descr="de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362" y="4678307"/>
            <a:ext cx="3254465" cy="1828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650" y="76201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Massa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Penerima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Utama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17" name="Picture 16" descr="29.PENDALAMAN7.jpg"/>
          <p:cNvPicPr>
            <a:picLocks noChangeAspect="1"/>
          </p:cNvPicPr>
          <p:nvPr/>
        </p:nvPicPr>
        <p:blipFill>
          <a:blip r:embed="rId2"/>
          <a:srcRect t="59033" r="70000"/>
          <a:stretch>
            <a:fillRect/>
          </a:stretch>
        </p:blipFill>
        <p:spPr>
          <a:xfrm>
            <a:off x="128443" y="3962401"/>
            <a:ext cx="3503759" cy="2057400"/>
          </a:xfrm>
          <a:prstGeom prst="rect">
            <a:avLst/>
          </a:prstGeom>
        </p:spPr>
      </p:pic>
      <p:pic>
        <p:nvPicPr>
          <p:cNvPr id="19" name="Picture 18" descr="29.PENDALAMAN7.jpg"/>
          <p:cNvPicPr>
            <a:picLocks noChangeAspect="1"/>
          </p:cNvPicPr>
          <p:nvPr/>
        </p:nvPicPr>
        <p:blipFill>
          <a:blip r:embed="rId2"/>
          <a:srcRect b="44545"/>
          <a:stretch>
            <a:fillRect/>
          </a:stretch>
        </p:blipFill>
        <p:spPr>
          <a:xfrm>
            <a:off x="0" y="741074"/>
            <a:ext cx="11591497" cy="276412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rot="5400000">
            <a:off x="1076325" y="3305178"/>
            <a:ext cx="1066800" cy="247649"/>
          </a:xfrm>
          <a:prstGeom prst="straightConnector1">
            <a:avLst/>
          </a:prstGeom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5530850" y="1828801"/>
            <a:ext cx="908050" cy="838200"/>
          </a:xfrm>
          <a:prstGeom prst="ellipse">
            <a:avLst/>
          </a:prstGeom>
          <a:noFill/>
          <a:ln w="508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902325" y="2667002"/>
            <a:ext cx="2022475" cy="1295401"/>
          </a:xfrm>
          <a:prstGeom prst="straightConnector1">
            <a:avLst/>
          </a:prstGeom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4044950" y="1981201"/>
            <a:ext cx="908050" cy="838200"/>
          </a:xfrm>
          <a:prstGeom prst="ellipse">
            <a:avLst/>
          </a:prstGeom>
          <a:noFill/>
          <a:ln w="508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rot="16200000" flipH="1">
            <a:off x="4113215" y="3122614"/>
            <a:ext cx="1143001" cy="536575"/>
          </a:xfrm>
          <a:prstGeom prst="straightConnector1">
            <a:avLst/>
          </a:prstGeom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FINAL POT-Model.pdf"/>
          <p:cNvPicPr>
            <a:picLocks noChangeAspect="1"/>
          </p:cNvPicPr>
          <p:nvPr/>
        </p:nvPicPr>
        <p:blipFill>
          <a:blip r:embed="rId3"/>
          <a:srcRect l="63529" t="31429" r="12101"/>
          <a:stretch>
            <a:fillRect/>
          </a:stretch>
        </p:blipFill>
        <p:spPr>
          <a:xfrm>
            <a:off x="7278159" y="3962402"/>
            <a:ext cx="2462742" cy="4515244"/>
          </a:xfrm>
          <a:prstGeom prst="rect">
            <a:avLst/>
          </a:prstGeom>
        </p:spPr>
      </p:pic>
      <p:pic>
        <p:nvPicPr>
          <p:cNvPr id="33" name="Picture 32" descr="FINAL POT-Model.pdf"/>
          <p:cNvPicPr>
            <a:picLocks noChangeAspect="1"/>
          </p:cNvPicPr>
          <p:nvPr/>
        </p:nvPicPr>
        <p:blipFill>
          <a:blip r:embed="rId3"/>
          <a:srcRect l="14754" t="34286" r="51769"/>
          <a:stretch>
            <a:fillRect/>
          </a:stretch>
        </p:blipFill>
        <p:spPr>
          <a:xfrm>
            <a:off x="3714750" y="4148573"/>
            <a:ext cx="3384550" cy="4329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/>
          <a:srcRect l="2899"/>
          <a:stretch>
            <a:fillRect/>
          </a:stretch>
        </p:blipFill>
        <p:spPr bwMode="auto">
          <a:xfrm>
            <a:off x="4127500" y="4334385"/>
            <a:ext cx="5530850" cy="23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47650" y="349348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Gardening Area…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/>
          <a:srcRect t="19226"/>
          <a:stretch>
            <a:fillRect/>
          </a:stretch>
        </p:blipFill>
        <p:spPr bwMode="auto">
          <a:xfrm>
            <a:off x="3384550" y="349347"/>
            <a:ext cx="6273800" cy="384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 descr="6.jpg"/>
          <p:cNvPicPr>
            <a:picLocks noChangeAspect="1"/>
          </p:cNvPicPr>
          <p:nvPr/>
        </p:nvPicPr>
        <p:blipFill>
          <a:blip r:embed="rId4"/>
          <a:srcRect l="12933" r="4203"/>
          <a:stretch>
            <a:fillRect/>
          </a:stretch>
        </p:blipFill>
        <p:spPr>
          <a:xfrm>
            <a:off x="165101" y="4334385"/>
            <a:ext cx="3799090" cy="2310740"/>
          </a:xfrm>
          <a:prstGeom prst="rect">
            <a:avLst/>
          </a:prstGeom>
        </p:spPr>
      </p:pic>
      <p:pic>
        <p:nvPicPr>
          <p:cNvPr id="18" name="Picture 17" descr="6.jpg"/>
          <p:cNvPicPr>
            <a:picLocks noChangeAspect="1"/>
          </p:cNvPicPr>
          <p:nvPr/>
        </p:nvPicPr>
        <p:blipFill>
          <a:blip r:embed="rId4"/>
          <a:srcRect l="29138" t="27180" r="38452" b="32040"/>
          <a:stretch>
            <a:fillRect/>
          </a:stretch>
        </p:blipFill>
        <p:spPr>
          <a:xfrm>
            <a:off x="546148" y="2620478"/>
            <a:ext cx="2476500" cy="1570522"/>
          </a:xfrm>
          <a:prstGeom prst="rect">
            <a:avLst/>
          </a:prstGeom>
        </p:spPr>
      </p:pic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6148" y="990600"/>
            <a:ext cx="2476500" cy="148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68450" y="1219201"/>
            <a:ext cx="990600" cy="533400"/>
          </a:xfrm>
          <a:prstGeom prst="rect">
            <a:avLst/>
          </a:prstGeom>
          <a:noFill/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922021" y="914400"/>
            <a:ext cx="410960" cy="2438400"/>
          </a:xfrm>
          <a:prstGeom prst="rect">
            <a:avLst/>
          </a:prstGeom>
          <a:solidFill>
            <a:schemeClr val="accent4"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750300" y="914400"/>
            <a:ext cx="410960" cy="2438400"/>
          </a:xfrm>
          <a:prstGeom prst="rect">
            <a:avLst/>
          </a:prstGeom>
          <a:solidFill>
            <a:schemeClr val="accent4"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flipH="1">
            <a:off x="7759700" y="1524001"/>
            <a:ext cx="214628" cy="1752600"/>
          </a:xfrm>
          <a:prstGeom prst="rect">
            <a:avLst/>
          </a:prstGeom>
          <a:solidFill>
            <a:schemeClr val="accent4"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 flipH="1">
            <a:off x="6521451" y="1524001"/>
            <a:ext cx="214628" cy="1752600"/>
          </a:xfrm>
          <a:prstGeom prst="rect">
            <a:avLst/>
          </a:prstGeom>
          <a:solidFill>
            <a:schemeClr val="accent4"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 flipH="1">
            <a:off x="5283200" y="1524001"/>
            <a:ext cx="214628" cy="1752600"/>
          </a:xfrm>
          <a:prstGeom prst="rect">
            <a:avLst/>
          </a:prstGeom>
          <a:solidFill>
            <a:schemeClr val="accent4">
              <a:alpha val="2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"/>
          <p:cNvSpPr txBox="1">
            <a:spLocks/>
          </p:cNvSpPr>
          <p:nvPr/>
        </p:nvSpPr>
        <p:spPr>
          <a:xfrm>
            <a:off x="6934200" y="5715003"/>
            <a:ext cx="2889250" cy="1371599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dirty="0" err="1" smtClean="0"/>
              <a:t>Pengguna</a:t>
            </a:r>
            <a:r>
              <a:rPr lang="en-US" sz="1600" dirty="0" smtClean="0"/>
              <a:t> </a:t>
            </a:r>
            <a:r>
              <a:rPr lang="en-US" sz="1600" dirty="0" err="1" smtClean="0"/>
              <a:t>alat</a:t>
            </a:r>
            <a:r>
              <a:rPr lang="en-US" sz="1600" dirty="0" smtClean="0"/>
              <a:t> </a:t>
            </a:r>
            <a:r>
              <a:rPr lang="en-US" sz="1600" dirty="0" err="1" smtClean="0"/>
              <a:t>bantu</a:t>
            </a:r>
            <a:r>
              <a:rPr lang="en-US" sz="1600" dirty="0" smtClean="0"/>
              <a:t> </a:t>
            </a:r>
            <a:r>
              <a:rPr lang="en-US" sz="1600" dirty="0" err="1" smtClean="0"/>
              <a:t>jalan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memanfaatkan</a:t>
            </a:r>
            <a:r>
              <a:rPr lang="en-US" sz="1600" dirty="0" smtClean="0"/>
              <a:t> ‘</a:t>
            </a:r>
            <a:r>
              <a:rPr lang="en-US" sz="1600" dirty="0" err="1" smtClean="0"/>
              <a:t>ceruk</a:t>
            </a:r>
            <a:r>
              <a:rPr lang="en-US" sz="1600" dirty="0" smtClean="0"/>
              <a:t>’ yang </a:t>
            </a:r>
            <a:r>
              <a:rPr lang="en-US" sz="1600" dirty="0" err="1" smtClean="0"/>
              <a:t>ada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berpindah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kursi</a:t>
            </a:r>
            <a:r>
              <a:rPr lang="en-US" sz="1600" dirty="0" smtClean="0"/>
              <a:t> </a:t>
            </a:r>
            <a:r>
              <a:rPr lang="en-US" sz="1600" dirty="0" err="1" smtClean="0"/>
              <a:t>roda</a:t>
            </a:r>
            <a:r>
              <a:rPr lang="en-US" sz="1600" dirty="0" smtClean="0"/>
              <a:t> 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gasebo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cara</a:t>
            </a:r>
            <a:r>
              <a:rPr lang="en-US" sz="1600" dirty="0" smtClean="0"/>
              <a:t> frontal.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01675" y="71737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Gasebo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Taman…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1" y="326385"/>
            <a:ext cx="4540250" cy="52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/>
          <a:srcRect l="24822"/>
          <a:stretch>
            <a:fillRect/>
          </a:stretch>
        </p:blipFill>
        <p:spPr bwMode="auto">
          <a:xfrm>
            <a:off x="419030" y="4417599"/>
            <a:ext cx="3625921" cy="2135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4"/>
          <a:srcRect l="12703" t="58798" r="8469"/>
          <a:stretch>
            <a:fillRect/>
          </a:stretch>
        </p:blipFill>
        <p:spPr bwMode="auto">
          <a:xfrm>
            <a:off x="2280558" y="3172784"/>
            <a:ext cx="1764394" cy="104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676" y="711201"/>
            <a:ext cx="29305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2651172" y="1647204"/>
            <a:ext cx="825500" cy="862264"/>
          </a:xfrm>
          <a:prstGeom prst="rect">
            <a:avLst/>
          </a:prstGeom>
          <a:noFill/>
          <a:ln w="508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 b="41202"/>
          <a:stretch>
            <a:fillRect/>
          </a:stretch>
        </p:blipFill>
        <p:spPr bwMode="auto">
          <a:xfrm>
            <a:off x="495301" y="3172783"/>
            <a:ext cx="1568450" cy="104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Untitl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77947" y="5162474"/>
            <a:ext cx="848333" cy="1933126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rot="5400000">
            <a:off x="6908552" y="3556251"/>
            <a:ext cx="713418" cy="1720"/>
          </a:xfrm>
          <a:prstGeom prst="straightConnector1">
            <a:avLst/>
          </a:prstGeom>
          <a:ln w="63500" cap="flat" cmpd="sng" algn="ctr">
            <a:solidFill>
              <a:srgbClr val="F13535">
                <a:alpha val="43000"/>
              </a:srgbClr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680160" y="6019802"/>
            <a:ext cx="839080" cy="1"/>
          </a:xfrm>
          <a:prstGeom prst="straightConnector1">
            <a:avLst/>
          </a:prstGeom>
          <a:ln w="63500" cap="flat" cmpd="sng" algn="ctr">
            <a:solidFill>
              <a:schemeClr val="accent2">
                <a:lumMod val="50000"/>
                <a:lumOff val="50000"/>
              </a:schemeClr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47650" y="2971801"/>
            <a:ext cx="3962400" cy="3733800"/>
          </a:xfrm>
          <a:prstGeom prst="roundRect">
            <a:avLst/>
          </a:prstGeom>
          <a:noFill/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1600" dist="38100" dir="5400000" rotWithShape="0">
              <a:srgbClr val="000000">
                <a:alpha val="7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7650" y="224137"/>
            <a:ext cx="7677150" cy="519660"/>
          </a:xfrm>
          <a:prstGeom prst="rect">
            <a:avLst/>
          </a:prstGeom>
          <a:noFill/>
          <a:effectLst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i="1" dirty="0" err="1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Gasebo</a:t>
            </a:r>
            <a:r>
              <a:rPr lang="en-US" sz="2700" i="1" dirty="0" smtClean="0">
                <a:solidFill>
                  <a:schemeClr val="accent3"/>
                </a:solidFill>
                <a:effectLst>
                  <a:reflection blurRad="6350" stA="55000" endA="300" endPos="66000" dir="5400000" sy="-100000" algn="bl" rotWithShape="0"/>
                </a:effectLst>
                <a:latin typeface="Century Gothic"/>
                <a:cs typeface="Century Gothic"/>
              </a:rPr>
              <a:t> Taman…</a:t>
            </a:r>
            <a:endParaRPr lang="en-US" sz="2700" i="1" dirty="0">
              <a:solidFill>
                <a:schemeClr val="accent3"/>
              </a:solidFill>
              <a:effectLst>
                <a:reflection blurRad="6350" stA="55000" endA="300" endPos="66000" dir="5400000" sy="-100000" algn="bl" rotWithShape="0"/>
              </a:effectLst>
              <a:latin typeface="Century Gothic"/>
              <a:cs typeface="Century Gothic"/>
            </a:endParaRPr>
          </a:p>
        </p:txBody>
      </p:sp>
      <p:pic>
        <p:nvPicPr>
          <p:cNvPr id="7" name="Picture 6" descr="6B.jpg"/>
          <p:cNvPicPr>
            <a:picLocks noChangeAspect="1"/>
          </p:cNvPicPr>
          <p:nvPr/>
        </p:nvPicPr>
        <p:blipFill>
          <a:blip r:embed="rId2"/>
          <a:srcRect b="11516"/>
          <a:stretch>
            <a:fillRect/>
          </a:stretch>
        </p:blipFill>
        <p:spPr>
          <a:xfrm>
            <a:off x="288925" y="934711"/>
            <a:ext cx="4166888" cy="2341889"/>
          </a:xfrm>
          <a:prstGeom prst="rect">
            <a:avLst/>
          </a:prstGeom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/>
          <a:srcRect l="4060"/>
          <a:stretch>
            <a:fillRect/>
          </a:stretch>
        </p:blipFill>
        <p:spPr bwMode="auto">
          <a:xfrm>
            <a:off x="4870453" y="542194"/>
            <a:ext cx="4598803" cy="48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Placeholder 3"/>
          <p:cNvSpPr txBox="1">
            <a:spLocks/>
          </p:cNvSpPr>
          <p:nvPr/>
        </p:nvSpPr>
        <p:spPr>
          <a:xfrm>
            <a:off x="3178176" y="4944206"/>
            <a:ext cx="1651000" cy="1608994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 fontScale="92500" lnSpcReduction="20000"/>
          </a:bodyPr>
          <a:lstStyle/>
          <a:p>
            <a:pPr defTabSz="1031547">
              <a:spcBef>
                <a:spcPts val="2256"/>
              </a:spcBef>
              <a:buSzPct val="90000"/>
              <a:defRPr/>
            </a:pPr>
            <a:r>
              <a:rPr lang="en-US" sz="1700" dirty="0" err="1" smtClean="0"/>
              <a:t>Desain</a:t>
            </a:r>
            <a:r>
              <a:rPr lang="en-US" sz="1700" dirty="0" smtClean="0"/>
              <a:t> </a:t>
            </a:r>
            <a:r>
              <a:rPr lang="en-US" sz="1700" dirty="0" err="1" smtClean="0"/>
              <a:t>anak</a:t>
            </a:r>
            <a:r>
              <a:rPr lang="en-US" sz="1700" dirty="0" smtClean="0"/>
              <a:t> </a:t>
            </a:r>
            <a:r>
              <a:rPr lang="en-US" sz="1700" dirty="0" err="1" smtClean="0"/>
              <a:t>tangga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2 </a:t>
            </a:r>
            <a:r>
              <a:rPr lang="en-US" sz="1700" dirty="0" err="1" smtClean="0"/>
              <a:t>macam</a:t>
            </a:r>
            <a:r>
              <a:rPr lang="en-US" sz="1700" dirty="0" smtClean="0"/>
              <a:t> </a:t>
            </a:r>
            <a:r>
              <a:rPr lang="en-US" sz="1700" dirty="0" err="1" smtClean="0"/>
              <a:t>ketinggian</a:t>
            </a:r>
            <a:r>
              <a:rPr lang="en-US" sz="1700" dirty="0" smtClean="0"/>
              <a:t>, </a:t>
            </a:r>
            <a:r>
              <a:rPr lang="en-US" sz="1700" dirty="0" err="1" smtClean="0"/>
              <a:t>mempermudah</a:t>
            </a:r>
            <a:r>
              <a:rPr lang="en-US" sz="1700" dirty="0" smtClean="0"/>
              <a:t> </a:t>
            </a:r>
            <a:r>
              <a:rPr lang="en-US" sz="1700" dirty="0" err="1" smtClean="0"/>
              <a:t>eks</a:t>
            </a:r>
            <a:r>
              <a:rPr lang="en-US" sz="1700" dirty="0" smtClean="0"/>
              <a:t> </a:t>
            </a:r>
            <a:r>
              <a:rPr lang="en-US" sz="1700" dirty="0" err="1" smtClean="0"/>
              <a:t>lepra</a:t>
            </a:r>
            <a:r>
              <a:rPr lang="en-US" sz="1700" dirty="0" smtClean="0"/>
              <a:t> yang </a:t>
            </a:r>
            <a:r>
              <a:rPr lang="en-US" sz="1700" dirty="0" err="1" smtClean="0"/>
              <a:t>menderita</a:t>
            </a:r>
            <a:r>
              <a:rPr lang="en-US" sz="1700" dirty="0" smtClean="0"/>
              <a:t> </a:t>
            </a:r>
            <a:r>
              <a:rPr lang="en-US" sz="1700" dirty="0" err="1" smtClean="0"/>
              <a:t>kekurangan</a:t>
            </a:r>
            <a:r>
              <a:rPr lang="en-US" sz="1700" dirty="0" smtClean="0"/>
              <a:t> </a:t>
            </a:r>
            <a:r>
              <a:rPr lang="en-US" sz="1700" dirty="0" err="1" smtClean="0"/>
              <a:t>fisik</a:t>
            </a:r>
            <a:r>
              <a:rPr lang="en-US" sz="1700" dirty="0" smtClean="0"/>
              <a:t> </a:t>
            </a:r>
            <a:r>
              <a:rPr lang="en-US" sz="1700" dirty="0" err="1" smtClean="0"/>
              <a:t>pada</a:t>
            </a:r>
            <a:r>
              <a:rPr lang="en-US" sz="1700" dirty="0" smtClean="0"/>
              <a:t> kaki</a:t>
            </a:r>
          </a:p>
          <a:p>
            <a:pPr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5118102" y="5384800"/>
            <a:ext cx="4166888" cy="2336800"/>
          </a:xfrm>
          <a:prstGeom prst="rect">
            <a:avLst/>
          </a:prstGeom>
        </p:spPr>
        <p:txBody>
          <a:bodyPr vert="horz" lIns="103155" tIns="0" rIns="51577" bIns="0" rtlCol="0" anchor="t" anchorCtr="0">
            <a:normAutofit/>
          </a:bodyPr>
          <a:lstStyle/>
          <a:p>
            <a:pPr algn="ctr" defTabSz="1031547">
              <a:spcBef>
                <a:spcPts val="2256"/>
              </a:spcBef>
              <a:buSzPct val="90000"/>
              <a:defRPr/>
            </a:pPr>
            <a:r>
              <a:rPr lang="en-US" sz="1600" dirty="0" smtClean="0"/>
              <a:t>Gazebo </a:t>
            </a:r>
            <a:r>
              <a:rPr lang="en-US" sz="1600" dirty="0" err="1" smtClean="0"/>
              <a:t>berfungsi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tempat</a:t>
            </a:r>
            <a:r>
              <a:rPr lang="en-US" sz="1600" dirty="0" smtClean="0"/>
              <a:t> </a:t>
            </a:r>
            <a:r>
              <a:rPr lang="en-US" sz="1600" dirty="0" err="1" smtClean="0"/>
              <a:t>relaks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melepas</a:t>
            </a:r>
            <a:r>
              <a:rPr lang="en-US" sz="1600" dirty="0" smtClean="0"/>
              <a:t> </a:t>
            </a:r>
            <a:r>
              <a:rPr lang="en-US" sz="1600" dirty="0" err="1" smtClean="0"/>
              <a:t>lelah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kurun</a:t>
            </a:r>
            <a:r>
              <a:rPr lang="en-US" sz="1600" dirty="0" smtClean="0"/>
              <a:t> </a:t>
            </a:r>
            <a:r>
              <a:rPr lang="en-US" sz="1600" dirty="0" err="1" smtClean="0"/>
              <a:t>waktu</a:t>
            </a:r>
            <a:r>
              <a:rPr lang="en-US" sz="1600" dirty="0" smtClean="0"/>
              <a:t> yang </a:t>
            </a:r>
            <a:r>
              <a:rPr lang="en-US" sz="1600" dirty="0" err="1" smtClean="0"/>
              <a:t>lebih</a:t>
            </a:r>
            <a:r>
              <a:rPr lang="en-US" sz="1600" dirty="0" smtClean="0"/>
              <a:t> lama </a:t>
            </a:r>
            <a:r>
              <a:rPr lang="en-US" sz="1600" dirty="0" err="1" smtClean="0"/>
              <a:t>dibandingkan</a:t>
            </a:r>
            <a:r>
              <a:rPr lang="en-US" sz="1600" dirty="0" smtClean="0"/>
              <a:t> </a:t>
            </a:r>
            <a:r>
              <a:rPr lang="en-US" sz="1600" dirty="0" err="1" smtClean="0"/>
              <a:t>tempat</a:t>
            </a:r>
            <a:r>
              <a:rPr lang="en-US" sz="1600" dirty="0" smtClean="0"/>
              <a:t> </a:t>
            </a:r>
            <a:r>
              <a:rPr lang="en-US" sz="1600" dirty="0" err="1" smtClean="0"/>
              <a:t>peristirahatan</a:t>
            </a:r>
            <a:r>
              <a:rPr lang="en-US" sz="1600" dirty="0" smtClean="0"/>
              <a:t> </a:t>
            </a:r>
            <a:r>
              <a:rPr lang="en-US" sz="1600" dirty="0" err="1" smtClean="0"/>
              <a:t>sehingga</a:t>
            </a:r>
            <a:r>
              <a:rPr lang="en-US" sz="1600" dirty="0" smtClean="0"/>
              <a:t> </a:t>
            </a:r>
            <a:r>
              <a:rPr lang="en-US" sz="1600" dirty="0" err="1" smtClean="0"/>
              <a:t>dibuat</a:t>
            </a:r>
            <a:r>
              <a:rPr lang="en-US" sz="1600" dirty="0" smtClean="0"/>
              <a:t> </a:t>
            </a:r>
            <a:r>
              <a:rPr lang="en-US" sz="1600" dirty="0" err="1" smtClean="0"/>
              <a:t>tempat</a:t>
            </a:r>
            <a:r>
              <a:rPr lang="en-US" sz="1600" dirty="0" smtClean="0"/>
              <a:t> </a:t>
            </a:r>
            <a:r>
              <a:rPr lang="en-US" sz="1600" dirty="0" err="1" smtClean="0"/>
              <a:t>penyimpanan</a:t>
            </a:r>
            <a:r>
              <a:rPr lang="en-US" sz="1600" dirty="0" smtClean="0"/>
              <a:t> </a:t>
            </a:r>
            <a:r>
              <a:rPr lang="en-US" sz="1600" dirty="0" err="1" smtClean="0"/>
              <a:t>sementara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alat</a:t>
            </a:r>
            <a:r>
              <a:rPr lang="en-US" sz="1600" dirty="0" smtClean="0"/>
              <a:t> </a:t>
            </a:r>
            <a:r>
              <a:rPr lang="en-US" sz="1600" dirty="0" err="1" smtClean="0"/>
              <a:t>bantu</a:t>
            </a:r>
            <a:r>
              <a:rPr lang="en-US" sz="1600" dirty="0" smtClean="0"/>
              <a:t> </a:t>
            </a:r>
            <a:r>
              <a:rPr lang="en-US" sz="1600" dirty="0" err="1" smtClean="0"/>
              <a:t>jalan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</a:t>
            </a:r>
            <a:endParaRPr lang="en-US" sz="1600" dirty="0" smtClean="0"/>
          </a:p>
          <a:p>
            <a:pPr algn="ctr" defTabSz="1031547">
              <a:spcBef>
                <a:spcPts val="2256"/>
              </a:spcBef>
              <a:buSzPct val="90000"/>
              <a:defRPr/>
            </a:pPr>
            <a:endParaRPr lang="en-US" sz="2800" dirty="0"/>
          </a:p>
        </p:txBody>
      </p:sp>
      <p:pic>
        <p:nvPicPr>
          <p:cNvPr id="15" name="Picture 14" descr="6B.jpg"/>
          <p:cNvPicPr>
            <a:picLocks noChangeAspect="1"/>
          </p:cNvPicPr>
          <p:nvPr/>
        </p:nvPicPr>
        <p:blipFill>
          <a:blip r:embed="rId2"/>
          <a:srcRect l="50541" t="7697" r="4935" b="23529"/>
          <a:stretch>
            <a:fillRect/>
          </a:stretch>
        </p:blipFill>
        <p:spPr>
          <a:xfrm>
            <a:off x="288925" y="3718525"/>
            <a:ext cx="2889250" cy="2834677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 rot="1503159">
            <a:off x="42040" y="5569429"/>
            <a:ext cx="720080" cy="358547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2393950" y="-681038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algn="r"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sistem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struktur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414" y="531020"/>
            <a:ext cx="5394987" cy="329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3284" y="2396559"/>
            <a:ext cx="1743869" cy="118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72035" y="2396559"/>
            <a:ext cx="1703768" cy="118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5"/>
          <a:srcRect l="3708" r="4701"/>
          <a:stretch>
            <a:fillRect/>
          </a:stretch>
        </p:blipFill>
        <p:spPr bwMode="auto">
          <a:xfrm>
            <a:off x="218414" y="3991630"/>
            <a:ext cx="5394987" cy="263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5561806" y="2281238"/>
            <a:ext cx="742950" cy="5238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algn="r"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3200" dirty="0" smtClean="0">
                <a:latin typeface="Century Gothic"/>
                <a:ea typeface="+mj-ea"/>
                <a:cs typeface="Century Gothic"/>
              </a:rPr>
              <a:t>A</a:t>
            </a:r>
            <a:endParaRPr lang="en-US" sz="32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832850" y="2253684"/>
            <a:ext cx="742950" cy="5238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algn="r"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3200" dirty="0" smtClean="0">
                <a:latin typeface="Century Gothic"/>
                <a:ea typeface="+mj-ea"/>
                <a:cs typeface="Century Gothic"/>
              </a:rPr>
              <a:t>B</a:t>
            </a:r>
            <a:endParaRPr lang="en-US" sz="32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38901" y="3765193"/>
            <a:ext cx="2685248" cy="2864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678574" y="554758"/>
            <a:ext cx="4227428" cy="1766155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sz="1800" dirty="0" err="1" smtClean="0"/>
              <a:t>Proyek</a:t>
            </a:r>
            <a:r>
              <a:rPr lang="en-US" sz="1800" dirty="0" smtClean="0"/>
              <a:t> multi </a:t>
            </a:r>
            <a:r>
              <a:rPr lang="en-US" sz="1800" dirty="0" err="1" smtClean="0"/>
              <a:t>massa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menggunakan</a:t>
            </a:r>
            <a:r>
              <a:rPr lang="en-US" sz="1800" dirty="0" smtClean="0"/>
              <a:t> </a:t>
            </a:r>
            <a:r>
              <a:rPr lang="en-US" sz="1800" dirty="0" err="1" smtClean="0"/>
              <a:t>sistim</a:t>
            </a:r>
            <a:r>
              <a:rPr lang="en-US" sz="1800" dirty="0" smtClean="0"/>
              <a:t> </a:t>
            </a:r>
            <a:r>
              <a:rPr lang="en-US" sz="1800" dirty="0" err="1" smtClean="0"/>
              <a:t>struktur</a:t>
            </a:r>
            <a:r>
              <a:rPr lang="en-US" sz="1800" dirty="0" smtClean="0"/>
              <a:t> yang </a:t>
            </a:r>
            <a:r>
              <a:rPr lang="en-US" sz="1800" dirty="0" err="1" smtClean="0"/>
              <a:t>sama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modul</a:t>
            </a:r>
            <a:r>
              <a:rPr lang="en-US" sz="1800" dirty="0" smtClean="0"/>
              <a:t> </a:t>
            </a:r>
            <a:r>
              <a:rPr lang="en-US" sz="1800" dirty="0" err="1" smtClean="0"/>
              <a:t>utama</a:t>
            </a:r>
            <a:r>
              <a:rPr lang="en-US" sz="1800" dirty="0" smtClean="0"/>
              <a:t> 6x6, </a:t>
            </a:r>
            <a:r>
              <a:rPr lang="en-US" sz="1800" dirty="0" err="1" smtClean="0"/>
              <a:t>menggunakan</a:t>
            </a:r>
            <a:r>
              <a:rPr lang="en-US" sz="1800" dirty="0" smtClean="0"/>
              <a:t> </a:t>
            </a:r>
            <a:r>
              <a:rPr lang="en-US" sz="1800" b="1" dirty="0" err="1" smtClean="0"/>
              <a:t>kolom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beton</a:t>
            </a:r>
            <a:r>
              <a:rPr lang="en-US" sz="1800" b="1" dirty="0" smtClean="0"/>
              <a:t> &amp; </a:t>
            </a:r>
            <a:r>
              <a:rPr lang="en-US" sz="1800" b="1" dirty="0" err="1" smtClean="0"/>
              <a:t>struktur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rangka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atap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baja</a:t>
            </a:r>
            <a:r>
              <a:rPr lang="en-US" sz="1800" b="1" dirty="0" smtClean="0"/>
              <a:t> IWF.</a:t>
            </a:r>
            <a:endParaRPr lang="en-US" sz="1800" b="1" dirty="0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6108700" y="6105526"/>
            <a:ext cx="742950" cy="5238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algn="r"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3200" dirty="0" smtClean="0">
                <a:latin typeface="Century Gothic"/>
                <a:ea typeface="+mj-ea"/>
                <a:cs typeface="Century Gothic"/>
              </a:rPr>
              <a:t>B</a:t>
            </a:r>
            <a:endParaRPr lang="en-US" sz="32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6108700" y="-681038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sistem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struktur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9087" y="4343401"/>
            <a:ext cx="2444166" cy="182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98338" y="914401"/>
            <a:ext cx="4227428" cy="1910490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sz="1600" dirty="0" smtClean="0"/>
              <a:t>GENTENG METAL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beban</a:t>
            </a:r>
            <a:r>
              <a:rPr lang="en-US" sz="1600" dirty="0" smtClean="0"/>
              <a:t> </a:t>
            </a:r>
            <a:r>
              <a:rPr lang="en-US" sz="1600" dirty="0" err="1" smtClean="0"/>
              <a:t>lebih</a:t>
            </a:r>
            <a:r>
              <a:rPr lang="en-US" sz="1600" dirty="0" smtClean="0"/>
              <a:t> </a:t>
            </a:r>
            <a:r>
              <a:rPr lang="en-US" sz="1600" dirty="0" err="1" smtClean="0"/>
              <a:t>ringan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genteng</a:t>
            </a:r>
            <a:r>
              <a:rPr lang="en-US" sz="1600" dirty="0" smtClean="0"/>
              <a:t> </a:t>
            </a:r>
            <a:r>
              <a:rPr lang="en-US" sz="1600" dirty="0" err="1" smtClean="0"/>
              <a:t>kodok</a:t>
            </a:r>
            <a:r>
              <a:rPr lang="en-US" sz="1600" dirty="0" smtClean="0"/>
              <a:t> </a:t>
            </a:r>
            <a:r>
              <a:rPr lang="en-US" sz="1600" dirty="0" err="1" smtClean="0"/>
              <a:t>biasa</a:t>
            </a:r>
            <a:r>
              <a:rPr lang="en-US" sz="1600" dirty="0" smtClean="0"/>
              <a:t> </a:t>
            </a:r>
            <a:r>
              <a:rPr lang="en-US" sz="1600" dirty="0" err="1" smtClean="0"/>
              <a:t>dilengkapi</a:t>
            </a:r>
            <a:r>
              <a:rPr lang="en-US" sz="1600" dirty="0" smtClean="0"/>
              <a:t> </a:t>
            </a:r>
            <a:r>
              <a:rPr lang="en-US" sz="1600" dirty="0" err="1" smtClean="0"/>
              <a:t>insulasi</a:t>
            </a:r>
            <a:r>
              <a:rPr lang="en-US" sz="1600" dirty="0" smtClean="0"/>
              <a:t>  </a:t>
            </a:r>
            <a:r>
              <a:rPr lang="en-US" sz="1600" i="1" dirty="0" err="1" smtClean="0"/>
              <a:t>yumen</a:t>
            </a:r>
            <a:r>
              <a:rPr lang="en-US" sz="1600" i="1" dirty="0" smtClean="0"/>
              <a:t> </a:t>
            </a:r>
            <a:r>
              <a:rPr lang="en-US" sz="1600" dirty="0" smtClean="0"/>
              <a:t>board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b="1" dirty="0" err="1" smtClean="0"/>
              <a:t>bahan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penutup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atap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mengurangi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kebisingan</a:t>
            </a:r>
            <a:r>
              <a:rPr lang="en-US" sz="1600" b="1" dirty="0" smtClean="0"/>
              <a:t> &amp; </a:t>
            </a:r>
            <a:r>
              <a:rPr lang="en-US" sz="1600" b="1" dirty="0" err="1" smtClean="0"/>
              <a:t>mencegah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panas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masuk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dalam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bangunan</a:t>
            </a:r>
            <a:endParaRPr lang="en-US" sz="1600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62539" b="67282"/>
          <a:stretch>
            <a:fillRect/>
          </a:stretch>
        </p:blipFill>
        <p:spPr bwMode="auto">
          <a:xfrm>
            <a:off x="3741156" y="4572001"/>
            <a:ext cx="3038264" cy="134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 t="15992" r="39496"/>
          <a:stretch>
            <a:fillRect/>
          </a:stretch>
        </p:blipFill>
        <p:spPr bwMode="auto">
          <a:xfrm>
            <a:off x="353114" y="396017"/>
            <a:ext cx="4907174" cy="344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 l="62539" t="42020"/>
          <a:stretch>
            <a:fillRect/>
          </a:stretch>
        </p:blipFill>
        <p:spPr bwMode="auto">
          <a:xfrm>
            <a:off x="353114" y="4024322"/>
            <a:ext cx="3038264" cy="237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6108700" y="-681038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sistem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ea typeface="+mj-ea"/>
                <a:cs typeface="Century Gothic"/>
              </a:rPr>
              <a:t>struktur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1810" y="2057402"/>
            <a:ext cx="8358690" cy="1212157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sz="1600" dirty="0" smtClean="0"/>
              <a:t>KOLOM BETON </a:t>
            </a:r>
            <a:r>
              <a:rPr lang="en-US" sz="1600" dirty="0" err="1" smtClean="0"/>
              <a:t>dibiarkan</a:t>
            </a:r>
            <a:r>
              <a:rPr lang="en-US" sz="1600" dirty="0" smtClean="0"/>
              <a:t> </a:t>
            </a:r>
            <a:r>
              <a:rPr lang="en-US" sz="1600" dirty="0" err="1" smtClean="0"/>
              <a:t>tetap</a:t>
            </a:r>
            <a:r>
              <a:rPr lang="en-US" sz="1600" dirty="0" smtClean="0"/>
              <a:t> </a:t>
            </a:r>
            <a:r>
              <a:rPr lang="en-US" sz="1600" dirty="0" err="1" smtClean="0"/>
              <a:t>menonjol</a:t>
            </a:r>
            <a:r>
              <a:rPr lang="en-US" sz="1600" dirty="0" smtClean="0"/>
              <a:t> 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en-US" sz="1600" dirty="0" err="1" smtClean="0"/>
              <a:t>luar</a:t>
            </a:r>
            <a:r>
              <a:rPr lang="en-US" sz="1600" dirty="0" smtClean="0"/>
              <a:t> </a:t>
            </a:r>
            <a:r>
              <a:rPr lang="en-US" sz="1600" dirty="0" err="1" smtClean="0"/>
              <a:t>bangunan</a:t>
            </a:r>
            <a:r>
              <a:rPr lang="en-US" sz="1600" dirty="0" smtClean="0"/>
              <a:t>, </a:t>
            </a:r>
            <a:r>
              <a:rPr lang="en-US" sz="1600" dirty="0" err="1" smtClean="0"/>
              <a:t>berfungsi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b="1" dirty="0" err="1" smtClean="0"/>
              <a:t>sistem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struktur</a:t>
            </a:r>
            <a:r>
              <a:rPr lang="en-US" sz="1600" b="1" dirty="0" smtClean="0"/>
              <a:t>, media </a:t>
            </a:r>
            <a:r>
              <a:rPr lang="en-US" sz="1600" b="1" dirty="0" err="1" smtClean="0"/>
              <a:t>pembantu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pengguna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dalam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bergerak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mengurangi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kesan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memanjang</a:t>
            </a:r>
            <a:r>
              <a:rPr lang="en-US" sz="1600" b="1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semua</a:t>
            </a:r>
            <a:r>
              <a:rPr lang="en-US" sz="1600" dirty="0" smtClean="0"/>
              <a:t> </a:t>
            </a:r>
            <a:r>
              <a:rPr lang="en-US" sz="1600" dirty="0" err="1" smtClean="0"/>
              <a:t>massa</a:t>
            </a:r>
            <a:r>
              <a:rPr lang="en-US" sz="1600" dirty="0" smtClean="0"/>
              <a:t> </a:t>
            </a:r>
            <a:r>
              <a:rPr lang="en-US" sz="1600" dirty="0" err="1" smtClean="0"/>
              <a:t>bangunan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dominan</a:t>
            </a:r>
            <a:r>
              <a:rPr lang="en-US" sz="1600" dirty="0" smtClean="0"/>
              <a:t> </a:t>
            </a:r>
            <a:r>
              <a:rPr lang="en-US" sz="1600" dirty="0" err="1" smtClean="0"/>
              <a:t>memanjang</a:t>
            </a:r>
            <a:endParaRPr lang="en-US" sz="1600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lum bright="15000"/>
          </a:blip>
          <a:srcRect l="31364" t="59392" r="27866"/>
          <a:stretch>
            <a:fillRect/>
          </a:stretch>
        </p:blipFill>
        <p:spPr bwMode="auto">
          <a:xfrm>
            <a:off x="721810" y="762002"/>
            <a:ext cx="8358690" cy="14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3797301" y="1219200"/>
            <a:ext cx="274055" cy="1011898"/>
          </a:xfrm>
          <a:prstGeom prst="ellipse">
            <a:avLst/>
          </a:prstGeom>
          <a:solidFill>
            <a:schemeClr val="accent2">
              <a:lumMod val="10000"/>
              <a:lumOff val="90000"/>
              <a:alpha val="5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540251" y="1219200"/>
            <a:ext cx="274055" cy="1011898"/>
          </a:xfrm>
          <a:prstGeom prst="ellipse">
            <a:avLst/>
          </a:prstGeom>
          <a:solidFill>
            <a:schemeClr val="accent2">
              <a:lumMod val="10000"/>
              <a:lumOff val="90000"/>
              <a:alpha val="5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283201" y="1219200"/>
            <a:ext cx="274055" cy="1011898"/>
          </a:xfrm>
          <a:prstGeom prst="ellipse">
            <a:avLst/>
          </a:prstGeom>
          <a:solidFill>
            <a:schemeClr val="accent2">
              <a:lumMod val="10000"/>
              <a:lumOff val="90000"/>
              <a:alpha val="5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971674" y="1219200"/>
            <a:ext cx="274055" cy="1011898"/>
          </a:xfrm>
          <a:prstGeom prst="ellipse">
            <a:avLst/>
          </a:prstGeom>
          <a:solidFill>
            <a:schemeClr val="accent2">
              <a:lumMod val="10000"/>
              <a:lumOff val="90000"/>
              <a:alpha val="5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769101" y="1219200"/>
            <a:ext cx="274055" cy="1011898"/>
          </a:xfrm>
          <a:prstGeom prst="ellipse">
            <a:avLst/>
          </a:prstGeom>
          <a:solidFill>
            <a:schemeClr val="accent2">
              <a:lumMod val="10000"/>
              <a:lumOff val="90000"/>
              <a:alpha val="5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027946" y="1219200"/>
            <a:ext cx="274055" cy="1011898"/>
          </a:xfrm>
          <a:prstGeom prst="ellipse">
            <a:avLst/>
          </a:prstGeom>
          <a:solidFill>
            <a:schemeClr val="accent2">
              <a:lumMod val="10000"/>
              <a:lumOff val="90000"/>
              <a:alpha val="51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08702" y="3803097"/>
            <a:ext cx="3660272" cy="2320153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pPr>
              <a:lnSpc>
                <a:spcPct val="150000"/>
              </a:lnSpc>
              <a:spcBef>
                <a:spcPts val="1128"/>
              </a:spcBef>
            </a:pPr>
            <a:r>
              <a:rPr lang="en-US" sz="1600" dirty="0" smtClean="0"/>
              <a:t>PENDINGINAN STRUKTUR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kisi-kisi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ruang</a:t>
            </a:r>
            <a:r>
              <a:rPr lang="en-US" sz="1600" dirty="0" smtClean="0"/>
              <a:t> </a:t>
            </a:r>
            <a:r>
              <a:rPr lang="en-US" sz="1600" dirty="0" err="1" smtClean="0"/>
              <a:t>atap</a:t>
            </a:r>
            <a:r>
              <a:rPr lang="en-US" sz="1600" dirty="0" smtClean="0"/>
              <a:t> </a:t>
            </a:r>
            <a:r>
              <a:rPr lang="en-US" sz="1600" dirty="0" err="1" smtClean="0"/>
              <a:t>ditambahkan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plafond yang </a:t>
            </a:r>
            <a:r>
              <a:rPr lang="en-US" sz="1600" dirty="0" err="1" smtClean="0"/>
              <a:t>memisahkan</a:t>
            </a:r>
            <a:r>
              <a:rPr lang="en-US" sz="1600" dirty="0" smtClean="0"/>
              <a:t> </a:t>
            </a:r>
            <a:r>
              <a:rPr lang="en-US" sz="1600" dirty="0" err="1" smtClean="0"/>
              <a:t>ruang</a:t>
            </a:r>
            <a:r>
              <a:rPr lang="en-US" sz="1600" dirty="0" smtClean="0"/>
              <a:t> </a:t>
            </a:r>
            <a:r>
              <a:rPr lang="en-US" sz="1600" dirty="0" err="1" smtClean="0"/>
              <a:t>atap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ruang</a:t>
            </a:r>
            <a:r>
              <a:rPr lang="en-US" sz="1600" dirty="0" smtClean="0"/>
              <a:t> </a:t>
            </a:r>
            <a:r>
              <a:rPr lang="en-US" sz="1600" dirty="0" err="1" smtClean="0"/>
              <a:t>bawahnya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mengurangi</a:t>
            </a:r>
            <a:r>
              <a:rPr lang="en-US" sz="1600" dirty="0" smtClean="0"/>
              <a:t> </a:t>
            </a:r>
            <a:r>
              <a:rPr lang="en-US" sz="1600" dirty="0" err="1" smtClean="0"/>
              <a:t>beban</a:t>
            </a:r>
            <a:r>
              <a:rPr lang="en-US" sz="1600" dirty="0" smtClean="0"/>
              <a:t> </a:t>
            </a:r>
            <a:r>
              <a:rPr lang="en-US" sz="1600" dirty="0" err="1" smtClean="0"/>
              <a:t>panas</a:t>
            </a:r>
            <a:r>
              <a:rPr lang="en-US" sz="1600" dirty="0" smtClean="0"/>
              <a:t> yang </a:t>
            </a:r>
            <a:r>
              <a:rPr lang="en-US" sz="1600" dirty="0" err="1" smtClean="0"/>
              <a:t>masuk</a:t>
            </a:r>
            <a:r>
              <a:rPr lang="en-US" sz="1600" dirty="0" smtClean="0"/>
              <a:t> 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bangunan</a:t>
            </a:r>
            <a:r>
              <a:rPr lang="en-US" sz="1600" dirty="0" smtClean="0"/>
              <a:t>. </a:t>
            </a:r>
            <a:endParaRPr lang="en-US" sz="1600" b="1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811" y="3657601"/>
            <a:ext cx="5386890" cy="258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2724151" y="5181600"/>
            <a:ext cx="2641600" cy="1588"/>
          </a:xfrm>
          <a:prstGeom prst="line">
            <a:avLst/>
          </a:prstGeom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>
            <a:off x="1542045" y="4724400"/>
            <a:ext cx="1485900" cy="284455"/>
          </a:xfrm>
          <a:prstGeom prst="curvedConnector3">
            <a:avLst>
              <a:gd name="adj1" fmla="val 50000"/>
            </a:avLst>
          </a:prstGeom>
          <a:ln w="762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10800000" flipV="1">
            <a:off x="5035550" y="4820946"/>
            <a:ext cx="1155700" cy="284455"/>
          </a:xfrm>
          <a:prstGeom prst="curvedConnector3">
            <a:avLst>
              <a:gd name="adj1" fmla="val 50000"/>
            </a:avLst>
          </a:prstGeom>
          <a:ln w="76200" cap="flat" cmpd="sng" algn="ctr">
            <a:solidFill>
              <a:srgbClr val="3366FF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34" y="2204864"/>
            <a:ext cx="9906000" cy="3457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7016750" y="-681038"/>
            <a:ext cx="7429500" cy="1362076"/>
          </a:xfrm>
          <a:prstGeom prst="rect">
            <a:avLst/>
          </a:prstGeom>
        </p:spPr>
        <p:txBody>
          <a:bodyPr vert="horz" lIns="51577" tIns="0" rIns="51577" bIns="0" rtlCol="0" anchor="b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4500" dirty="0" err="1" smtClean="0">
                <a:latin typeface="Century Gothic"/>
                <a:ea typeface="+mj-ea"/>
                <a:cs typeface="Century Gothic"/>
              </a:rPr>
              <a:t>potongan</a:t>
            </a:r>
            <a:endParaRPr lang="en-US" sz="4500" dirty="0">
              <a:solidFill>
                <a:srgbClr val="7F7F7F"/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3" name="Picture 2" descr="19.PO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52" y="708668"/>
            <a:ext cx="9906000" cy="1496196"/>
          </a:xfrm>
          <a:prstGeom prst="rect">
            <a:avLst/>
          </a:prstGeom>
        </p:spPr>
      </p:pic>
      <p:pic>
        <p:nvPicPr>
          <p:cNvPr id="5" name="Picture 4" descr="19.POT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03821"/>
            <a:ext cx="9906000" cy="1437547"/>
          </a:xfrm>
          <a:prstGeom prst="rect">
            <a:avLst/>
          </a:prstGeom>
        </p:spPr>
      </p:pic>
      <p:pic>
        <p:nvPicPr>
          <p:cNvPr id="6" name="Picture 5" descr="e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1008" y="1444570"/>
            <a:ext cx="5837051" cy="4126614"/>
          </a:xfrm>
          <a:prstGeom prst="rect">
            <a:avLst/>
          </a:prstGeom>
        </p:spPr>
      </p:pic>
      <p:pic>
        <p:nvPicPr>
          <p:cNvPr id="7" name="Content Placeholder 3" descr="POTONGAN1-Model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526" y="2408727"/>
            <a:ext cx="4473262" cy="3162457"/>
          </a:xfrm>
          <a:prstGeom prst="rect">
            <a:avLst/>
          </a:prstGeom>
        </p:spPr>
      </p:pic>
      <p:sp>
        <p:nvSpPr>
          <p:cNvPr id="8" name="Rectangle 7">
            <a:hlinkClick r:id="" action="ppaction://noaction"/>
          </p:cNvPr>
          <p:cNvSpPr/>
          <p:nvPr/>
        </p:nvSpPr>
        <p:spPr>
          <a:xfrm>
            <a:off x="9273480" y="6525344"/>
            <a:ext cx="648072" cy="3326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9" name="Curved Connector 8"/>
          <p:cNvCxnSpPr/>
          <p:nvPr/>
        </p:nvCxnSpPr>
        <p:spPr>
          <a:xfrm rot="10800000" flipV="1">
            <a:off x="893698" y="3342664"/>
            <a:ext cx="1155700" cy="284455"/>
          </a:xfrm>
          <a:prstGeom prst="curvedConnector3">
            <a:avLst>
              <a:gd name="adj1" fmla="val 50000"/>
            </a:avLst>
          </a:prstGeom>
          <a:ln w="76200" cap="flat" cmpd="sng" algn="ctr">
            <a:solidFill>
              <a:srgbClr val="3366FF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 rot="10800000" flipV="1">
            <a:off x="4931481" y="3723648"/>
            <a:ext cx="1155700" cy="284455"/>
          </a:xfrm>
          <a:prstGeom prst="curvedConnector3">
            <a:avLst>
              <a:gd name="adj1" fmla="val 50000"/>
            </a:avLst>
          </a:prstGeom>
          <a:ln w="76200" cap="flat" cmpd="sng" algn="ctr">
            <a:solidFill>
              <a:srgbClr val="3366FF"/>
            </a:solidFill>
            <a:prstDash val="solid"/>
            <a:round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36524" y="4008103"/>
            <a:ext cx="0" cy="55716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24756" y="3773179"/>
            <a:ext cx="0" cy="21677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228812" y="3757487"/>
            <a:ext cx="0" cy="21677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" y="381000"/>
            <a:ext cx="3384550" cy="1143000"/>
          </a:xfrm>
          <a:prstGeom prst="rect">
            <a:avLst/>
          </a:prstGeom>
        </p:spPr>
        <p:txBody>
          <a:bodyPr vert="horz" lIns="51577" tIns="0" rIns="51577" bIns="0" rtlCol="0" anchor="ctr" anchorCtr="0">
            <a:noAutofit/>
          </a:bodyPr>
          <a:lstStyle/>
          <a:p>
            <a:pPr defTabSz="1031547">
              <a:lnSpc>
                <a:spcPts val="5640"/>
              </a:lnSpc>
              <a:spcBef>
                <a:spcPct val="0"/>
              </a:spcBef>
              <a:defRPr/>
            </a:pPr>
            <a:r>
              <a:rPr lang="en-US" sz="2700" i="1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Eks</a:t>
            </a:r>
            <a:r>
              <a:rPr lang="en-US" sz="2700" i="1" dirty="0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Penderita</a:t>
            </a:r>
            <a:r>
              <a:rPr lang="en-US" sz="2700" i="1" dirty="0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Lepra</a:t>
            </a:r>
            <a:r>
              <a:rPr lang="en-US" sz="2700" i="1" dirty="0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 </a:t>
            </a:r>
            <a:r>
              <a:rPr lang="en-US" sz="2700" i="1" dirty="0" err="1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di</a:t>
            </a:r>
            <a:r>
              <a:rPr lang="en-US" sz="2700" i="1" dirty="0" smtClean="0">
                <a:solidFill>
                  <a:schemeClr val="bg1">
                    <a:lumMod val="50000"/>
                  </a:schemeClr>
                </a:solidFill>
                <a:latin typeface="Century Gothic"/>
                <a:ea typeface="+mj-ea"/>
                <a:cs typeface="Century Gothic"/>
              </a:rPr>
              <a:t> Surabaya . . . </a:t>
            </a:r>
            <a:endParaRPr lang="en-US" sz="2700" i="1" dirty="0">
              <a:solidFill>
                <a:schemeClr val="bg1">
                  <a:lumMod val="50000"/>
                </a:schemeClr>
              </a:solidFill>
              <a:latin typeface="Century Gothic"/>
              <a:ea typeface="+mj-ea"/>
              <a:cs typeface="Century Gothic"/>
            </a:endParaRPr>
          </a:p>
        </p:txBody>
      </p:sp>
      <p:pic>
        <p:nvPicPr>
          <p:cNvPr id="20" name="Picture 19" descr="liponso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852" y="381000"/>
            <a:ext cx="5583029" cy="1997882"/>
          </a:xfrm>
          <a:prstGeom prst="rect">
            <a:avLst/>
          </a:prstGeom>
        </p:spPr>
      </p:pic>
      <p:pic>
        <p:nvPicPr>
          <p:cNvPr id="21" name="Picture 20" descr="liponsos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852" y="2443876"/>
            <a:ext cx="5583029" cy="1899526"/>
          </a:xfrm>
          <a:prstGeom prst="rect">
            <a:avLst/>
          </a:prstGeom>
        </p:spPr>
      </p:pic>
      <p:pic>
        <p:nvPicPr>
          <p:cNvPr id="22" name="Picture 21" descr="liponsos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479" y="4372939"/>
            <a:ext cx="5613400" cy="2017900"/>
          </a:xfrm>
          <a:prstGeom prst="rect">
            <a:avLst/>
          </a:prstGeom>
        </p:spPr>
      </p:pic>
      <p:sp>
        <p:nvSpPr>
          <p:cNvPr id="23" name="Content Placeholder 2"/>
          <p:cNvSpPr txBox="1">
            <a:spLocks/>
          </p:cNvSpPr>
          <p:nvPr/>
        </p:nvSpPr>
        <p:spPr>
          <a:xfrm>
            <a:off x="112924" y="2057401"/>
            <a:ext cx="3849479" cy="6172200"/>
          </a:xfrm>
          <a:prstGeom prst="rect">
            <a:avLst/>
          </a:prstGeom>
        </p:spPr>
        <p:txBody>
          <a:bodyPr vert="horz" lIns="103155" tIns="51577" rIns="103155" bIns="51577" rtlCol="0">
            <a:normAutofit/>
          </a:bodyPr>
          <a:lstStyle/>
          <a:p>
            <a:pPr marL="300868" indent="-300868" defTabSz="1031547">
              <a:spcBef>
                <a:spcPts val="903"/>
              </a:spcBef>
              <a:buSzPct val="90000"/>
              <a:buBlip>
                <a:blip r:embed="rId5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Sebagian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besar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berasal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dari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luar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kota</a:t>
            </a:r>
            <a:r>
              <a:rPr lang="en-US" sz="2300" dirty="0" smtClean="0">
                <a:latin typeface="+mj-lt"/>
                <a:cs typeface="BlairMdITC TT-Medium"/>
              </a:rPr>
              <a:t> Surabaya &amp; </a:t>
            </a:r>
            <a:r>
              <a:rPr lang="en-US" sz="2300" dirty="0" err="1" smtClean="0">
                <a:cs typeface="BlairMdITC TT-Medium"/>
              </a:rPr>
              <a:t>bekerja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sebagai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tukang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becak</a:t>
            </a:r>
            <a:r>
              <a:rPr lang="en-US" sz="2300" dirty="0" smtClean="0">
                <a:cs typeface="BlairMdITC TT-Medium"/>
              </a:rPr>
              <a:t>, </a:t>
            </a:r>
            <a:r>
              <a:rPr lang="en-US" sz="2300" dirty="0" err="1" smtClean="0">
                <a:cs typeface="BlairMdITC TT-Medium"/>
              </a:rPr>
              <a:t>penjahit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kain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perca</a:t>
            </a:r>
            <a:r>
              <a:rPr lang="en-US" sz="2300" dirty="0" smtClean="0">
                <a:cs typeface="BlairMdITC TT-Medium"/>
              </a:rPr>
              <a:t>.</a:t>
            </a:r>
          </a:p>
          <a:p>
            <a:pPr marL="300868" indent="-300868" defTabSz="1031547">
              <a:spcBef>
                <a:spcPts val="903"/>
              </a:spcBef>
              <a:buSzPct val="90000"/>
              <a:buBlip>
                <a:blip r:embed="rId5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Eks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penderita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lepra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keturunannya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mendapat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diskriminasi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masyarakat</a:t>
            </a:r>
            <a:endParaRPr lang="en-US" sz="2300" dirty="0" smtClean="0">
              <a:latin typeface="+mj-lt"/>
              <a:cs typeface="BlairMdITC TT-Medium"/>
            </a:endParaRPr>
          </a:p>
          <a:p>
            <a:pPr marL="300868" indent="-300868" defTabSz="1031547">
              <a:spcBef>
                <a:spcPts val="903"/>
              </a:spcBef>
              <a:buSzPct val="90000"/>
              <a:buBlip>
                <a:blip r:embed="rId5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Pernah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mendapat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pelatihan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ketrampilan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untuk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bekerja</a:t>
            </a:r>
            <a:endParaRPr lang="en-US" sz="2300" dirty="0" smtClean="0">
              <a:latin typeface="+mj-lt"/>
              <a:cs typeface="BlairMdITC TT-Medium"/>
            </a:endParaRPr>
          </a:p>
          <a:p>
            <a:pPr marL="522937" indent="-522937" defTabSz="1031547">
              <a:spcBef>
                <a:spcPts val="2256"/>
              </a:spcBef>
              <a:buSzPct val="90000"/>
              <a:defRPr/>
            </a:pPr>
            <a:endParaRPr lang="en-US" sz="2500" dirty="0" smtClean="0">
              <a:latin typeface="+mj-lt"/>
              <a:cs typeface="BlairMdITC TT-Medium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71476" y="1066801"/>
            <a:ext cx="8956675" cy="935158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2700" dirty="0" smtClean="0">
                <a:latin typeface="Century Gothic"/>
                <a:cs typeface="Century Gothic"/>
              </a:rPr>
              <a:t>BALAI PELATIHAN SENI KRIYA BAGI</a:t>
            </a:r>
          </a:p>
          <a:p>
            <a:r>
              <a:rPr lang="en-US" sz="2700" dirty="0" smtClean="0">
                <a:latin typeface="Century Gothic"/>
                <a:cs typeface="Century Gothic"/>
              </a:rPr>
              <a:t>EKS PENDERITA LEPRA DI SURABAYA…</a:t>
            </a:r>
            <a:endParaRPr lang="en-US" sz="2700" dirty="0" smtClean="0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371475" y="1905000"/>
            <a:ext cx="8007350" cy="3048000"/>
          </a:xfrm>
          <a:prstGeom prst="rect">
            <a:avLst/>
          </a:prstGeom>
        </p:spPr>
        <p:txBody>
          <a:bodyPr vert="horz" wrap="square" lIns="103155" tIns="0" rIns="51577" bIns="0" rtlCol="0" anchor="t" anchorCtr="0">
            <a:normAutofit/>
          </a:bodyPr>
          <a:lstStyle/>
          <a:p>
            <a:pPr defTabSz="1031547">
              <a:lnSpc>
                <a:spcPct val="150000"/>
              </a:lnSpc>
              <a:spcBef>
                <a:spcPts val="2256"/>
              </a:spcBef>
              <a:spcAft>
                <a:spcPts val="2708"/>
              </a:spcAft>
              <a:buSzPct val="90000"/>
              <a:defRPr/>
            </a:pPr>
            <a:r>
              <a:rPr lang="en-US" sz="2300" dirty="0" err="1" smtClean="0">
                <a:cs typeface="Century Gothic"/>
              </a:rPr>
              <a:t>Tempat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pelatihan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dan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pengembangan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bakat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di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bidang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seni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kriya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bagi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eks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penderita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lepra</a:t>
            </a:r>
            <a:r>
              <a:rPr lang="en-US" sz="2300" dirty="0" smtClean="0">
                <a:cs typeface="Century Gothic"/>
              </a:rPr>
              <a:t> yang </a:t>
            </a:r>
            <a:r>
              <a:rPr lang="en-US" sz="2300" dirty="0" err="1" smtClean="0">
                <a:cs typeface="Century Gothic"/>
              </a:rPr>
              <a:t>tidak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lagi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bergantung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pada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obat</a:t>
            </a:r>
            <a:r>
              <a:rPr lang="en-US" sz="2300" dirty="0" smtClean="0">
                <a:cs typeface="Century Gothic"/>
              </a:rPr>
              <a:t> &amp; </a:t>
            </a:r>
            <a:r>
              <a:rPr lang="en-US" sz="2300" dirty="0" err="1" smtClean="0">
                <a:cs typeface="Century Gothic"/>
              </a:rPr>
              <a:t>termasuk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dalam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usia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produktif</a:t>
            </a:r>
            <a:r>
              <a:rPr lang="en-US" sz="2300" dirty="0" smtClean="0">
                <a:cs typeface="Century Gothic"/>
              </a:rPr>
              <a:t> (15-55 </a:t>
            </a:r>
            <a:r>
              <a:rPr lang="en-US" sz="2300" dirty="0" err="1" smtClean="0">
                <a:cs typeface="Century Gothic"/>
              </a:rPr>
              <a:t>tahun</a:t>
            </a:r>
            <a:r>
              <a:rPr lang="en-US" sz="2300" dirty="0" smtClean="0">
                <a:cs typeface="Century Gothic"/>
              </a:rPr>
              <a:t>) </a:t>
            </a:r>
            <a:r>
              <a:rPr lang="en-US" sz="2300" dirty="0" err="1" smtClean="0">
                <a:cs typeface="Century Gothic"/>
              </a:rPr>
              <a:t>untuk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mendapat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perbekalan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dalam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bekerja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sebelum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kembali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ke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tengah</a:t>
            </a:r>
            <a:r>
              <a:rPr lang="en-US" sz="2300" dirty="0" smtClean="0">
                <a:cs typeface="Century Gothic"/>
              </a:rPr>
              <a:t> </a:t>
            </a:r>
            <a:r>
              <a:rPr lang="en-US" sz="2300" dirty="0" err="1" smtClean="0">
                <a:cs typeface="Century Gothic"/>
              </a:rPr>
              <a:t>masyarakat</a:t>
            </a:r>
            <a:r>
              <a:rPr lang="en-US" sz="2300" dirty="0" smtClean="0">
                <a:cs typeface="Century Gothic"/>
              </a:rPr>
              <a:t>.</a:t>
            </a:r>
            <a:endParaRPr lang="en-US" sz="2300" dirty="0">
              <a:cs typeface="Century Gothic"/>
            </a:endParaRPr>
          </a:p>
        </p:txBody>
      </p:sp>
      <p:pic>
        <p:nvPicPr>
          <p:cNvPr id="7" name="Picture 6" descr="alert-centre-ethiop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603" y="4044148"/>
            <a:ext cx="1422435" cy="199053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Picture 7" descr="bati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51" y="4044148"/>
            <a:ext cx="3343275" cy="199053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5" name="Picture 14" descr="img_009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531" y="4044148"/>
            <a:ext cx="3234620" cy="199053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953000" y="-228600"/>
            <a:ext cx="5778500" cy="1362076"/>
          </a:xfrm>
        </p:spPr>
        <p:txBody>
          <a:bodyPr/>
          <a:lstStyle/>
          <a:p>
            <a:r>
              <a:rPr lang="en-US" sz="4100" dirty="0" err="1" smtClean="0">
                <a:latin typeface="Century Gothic"/>
                <a:cs typeface="Century Gothic"/>
              </a:rPr>
              <a:t>fasilitas</a:t>
            </a:r>
            <a:r>
              <a:rPr lang="en-US" sz="4100" dirty="0" err="1" smtClean="0">
                <a:solidFill>
                  <a:srgbClr val="7F7F7F"/>
                </a:solidFill>
                <a:latin typeface="Century Gothic"/>
                <a:cs typeface="Century Gothic"/>
              </a:rPr>
              <a:t>proyek</a:t>
            </a:r>
            <a:endParaRPr lang="en-US" sz="410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6026150" y="1752600"/>
            <a:ext cx="4292600" cy="5486400"/>
          </a:xfrm>
          <a:prstGeom prst="rect">
            <a:avLst/>
          </a:prstGeom>
        </p:spPr>
        <p:txBody>
          <a:bodyPr vert="horz" lIns="103155" tIns="0" rIns="51577" bIns="0" numCol="1" rtlCol="0" anchor="t" anchorCtr="0">
            <a:normAutofit/>
          </a:bodyPr>
          <a:lstStyle/>
          <a:p>
            <a:pPr algn="ctr" defTabSz="1031547">
              <a:buSzPct val="90000"/>
              <a:defRPr/>
            </a:pPr>
            <a:r>
              <a:rPr lang="en-US" sz="2300" b="1" dirty="0" smtClean="0">
                <a:solidFill>
                  <a:srgbClr val="595959"/>
                </a:solidFill>
              </a:rPr>
              <a:t>FASILITAS</a:t>
            </a:r>
          </a:p>
          <a:p>
            <a:pPr algn="ctr" defTabSz="1031547">
              <a:buSzPct val="90000"/>
              <a:defRPr/>
            </a:pPr>
            <a:r>
              <a:rPr lang="en-US" sz="2300" b="1" dirty="0" smtClean="0">
                <a:solidFill>
                  <a:srgbClr val="595959"/>
                </a:solidFill>
              </a:rPr>
              <a:t>HUNIAN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Hunian</a:t>
            </a:r>
            <a:r>
              <a:rPr lang="en-US" dirty="0" smtClean="0"/>
              <a:t> </a:t>
            </a:r>
            <a:r>
              <a:rPr lang="en-US" dirty="0" err="1" smtClean="0"/>
              <a:t>Pria</a:t>
            </a:r>
            <a:r>
              <a:rPr lang="en-US" dirty="0" smtClean="0"/>
              <a:t> </a:t>
            </a:r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Hunian</a:t>
            </a:r>
            <a:r>
              <a:rPr lang="en-US" dirty="0" smtClean="0"/>
              <a:t> </a:t>
            </a:r>
            <a:r>
              <a:rPr lang="en-US" dirty="0" err="1" smtClean="0"/>
              <a:t>Wanita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Pengelola</a:t>
            </a:r>
            <a:r>
              <a:rPr lang="en-US" dirty="0" smtClean="0"/>
              <a:t> </a:t>
            </a:r>
            <a:r>
              <a:rPr lang="en-US" dirty="0" err="1" smtClean="0"/>
              <a:t>Asrama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Konseling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Tamu</a:t>
            </a:r>
            <a:endParaRPr lang="en-US" dirty="0" smtClean="0"/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2971800" y="1556792"/>
            <a:ext cx="3879850" cy="5486400"/>
          </a:xfrm>
          <a:prstGeom prst="rect">
            <a:avLst/>
          </a:prstGeom>
        </p:spPr>
        <p:txBody>
          <a:bodyPr vert="horz" lIns="103155" tIns="0" rIns="51577" bIns="0" numCol="1" rtlCol="0" anchor="t" anchorCtr="0">
            <a:normAutofit/>
          </a:bodyPr>
          <a:lstStyle/>
          <a:p>
            <a:pPr algn="ctr" defTabSz="1031547">
              <a:buSzPct val="90000"/>
              <a:defRPr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FASILITAS </a:t>
            </a:r>
          </a:p>
          <a:p>
            <a:pPr algn="ctr" defTabSz="1031547">
              <a:buSzPct val="90000"/>
              <a:defRPr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PELATIHAN</a:t>
            </a:r>
            <a:endParaRPr lang="en-US" sz="2300" b="1" dirty="0" smtClean="0">
              <a:solidFill>
                <a:srgbClr val="7F7F7F"/>
              </a:solidFill>
            </a:endParaRPr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Kriya</a:t>
            </a:r>
            <a:r>
              <a:rPr lang="en-US" dirty="0" smtClean="0"/>
              <a:t> </a:t>
            </a:r>
            <a:r>
              <a:rPr lang="en-US" dirty="0" err="1" smtClean="0"/>
              <a:t>Kayu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Kriya</a:t>
            </a:r>
            <a:r>
              <a:rPr lang="en-US" dirty="0" smtClean="0"/>
              <a:t> Batik </a:t>
            </a:r>
            <a:r>
              <a:rPr lang="en-US" dirty="0" err="1" smtClean="0"/>
              <a:t>Tulis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Kriya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Bekas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Pengelola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Perpustakaan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Servis</a:t>
            </a:r>
            <a:endParaRPr lang="en-US" dirty="0" smtClean="0"/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-495300" y="1752600"/>
            <a:ext cx="4292600" cy="5486400"/>
          </a:xfrm>
          <a:prstGeom prst="rect">
            <a:avLst/>
          </a:prstGeom>
        </p:spPr>
        <p:txBody>
          <a:bodyPr vert="horz" lIns="103155" tIns="0" rIns="51577" bIns="0" numCol="1" rtlCol="0" anchor="t" anchorCtr="0">
            <a:normAutofit/>
          </a:bodyPr>
          <a:lstStyle/>
          <a:p>
            <a:pPr algn="ctr" defTabSz="1031547">
              <a:buSzPct val="90000"/>
              <a:defRPr/>
            </a:pPr>
            <a:r>
              <a:rPr lang="en-US" sz="2300" b="1" dirty="0" smtClean="0">
                <a:solidFill>
                  <a:srgbClr val="595959"/>
                </a:solidFill>
              </a:rPr>
              <a:t>FASILITAS </a:t>
            </a:r>
          </a:p>
          <a:p>
            <a:pPr algn="ctr" defTabSz="1031547">
              <a:buSzPct val="90000"/>
              <a:defRPr/>
            </a:pPr>
            <a:r>
              <a:rPr lang="en-US" sz="2300" b="1" dirty="0" smtClean="0">
                <a:solidFill>
                  <a:srgbClr val="595959"/>
                </a:solidFill>
              </a:rPr>
              <a:t>PUBLIK</a:t>
            </a:r>
            <a:endParaRPr lang="en-US" sz="2300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Serbaguna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algn="ctr" defTabSz="1031547">
              <a:spcBef>
                <a:spcPts val="1128"/>
              </a:spcBef>
              <a:buSzPct val="90000"/>
              <a:defRPr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Servis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302000" y="1524000"/>
            <a:ext cx="3302000" cy="4419600"/>
          </a:xfrm>
          <a:prstGeom prst="roundRect">
            <a:avLst/>
          </a:prstGeom>
          <a:noFill/>
          <a:ln w="889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165100">
              <a:schemeClr val="accent4">
                <a:lumMod val="40000"/>
                <a:lumOff val="60000"/>
              </a:schemeClr>
            </a:glow>
            <a:reflection stA="50000" endPos="22000" dist="12700" dir="5400000" sy="-100000" algn="bl" rotWithShape="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851650" y="1524000"/>
            <a:ext cx="2724150" cy="4419600"/>
          </a:xfrm>
          <a:prstGeom prst="roundRect">
            <a:avLst/>
          </a:prstGeom>
          <a:noFill/>
          <a:ln w="889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165100">
              <a:schemeClr val="accent4">
                <a:lumMod val="40000"/>
                <a:lumOff val="60000"/>
              </a:schemeClr>
            </a:glow>
            <a:reflection stA="50000" endPos="22000" dist="12700" dir="5400000" sy="-100000" algn="bl" rotWithShape="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30200" y="1524000"/>
            <a:ext cx="2724150" cy="4419600"/>
          </a:xfrm>
          <a:prstGeom prst="roundRect">
            <a:avLst/>
          </a:prstGeom>
          <a:noFill/>
          <a:ln w="8890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165100">
              <a:schemeClr val="accent4">
                <a:lumMod val="40000"/>
                <a:lumOff val="60000"/>
              </a:schemeClr>
            </a:glow>
            <a:reflection stA="50000" endPos="22000" dist="12700" dir="5400000" sy="-100000" algn="bl" rotWithShape="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16750" y="-600074"/>
            <a:ext cx="5778500" cy="1362076"/>
          </a:xfrm>
        </p:spPr>
        <p:txBody>
          <a:bodyPr/>
          <a:lstStyle/>
          <a:p>
            <a:r>
              <a:rPr lang="en-US" sz="4500" b="0" dirty="0" err="1" smtClean="0">
                <a:latin typeface="Century Gothic"/>
                <a:cs typeface="Century Gothic"/>
              </a:rPr>
              <a:t>kriteria</a:t>
            </a:r>
            <a:r>
              <a:rPr lang="en-US" sz="4500" b="0" dirty="0" err="1" smtClean="0">
                <a:solidFill>
                  <a:srgbClr val="7F7F7F"/>
                </a:solidFill>
                <a:latin typeface="Century Gothic"/>
                <a:cs typeface="Century Gothic"/>
              </a:rPr>
              <a:t>site</a:t>
            </a:r>
            <a:endParaRPr lang="en-US" sz="4500" b="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5302" y="1371601"/>
            <a:ext cx="7923081" cy="5943600"/>
          </a:xfrm>
          <a:prstGeom prst="rect">
            <a:avLst/>
          </a:prstGeom>
        </p:spPr>
        <p:txBody>
          <a:bodyPr vert="horz" lIns="103155" tIns="51577" rIns="103155" bIns="51577" rtlCol="0">
            <a:normAutofit/>
          </a:bodyPr>
          <a:lstStyle/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Lokasi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dekat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mudah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dicapai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eks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penderita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lepra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pondok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sosial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babat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jerawat</a:t>
            </a:r>
            <a:endParaRPr lang="en-US" sz="2300" dirty="0" smtClean="0">
              <a:latin typeface="+mj-lt"/>
              <a:cs typeface="BlairMdITC TT-Medium"/>
            </a:endParaRPr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Memiliki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topografi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datar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atau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kemiringan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landai</a:t>
            </a:r>
            <a:endParaRPr lang="en-US" sz="2300" dirty="0" smtClean="0">
              <a:latin typeface="+mj-lt"/>
              <a:cs typeface="BlairMdITC TT-Medium"/>
            </a:endParaRPr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Lokasi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memiliki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lingkungan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sosial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masyarakat</a:t>
            </a:r>
            <a:r>
              <a:rPr lang="en-US" sz="2300" dirty="0" smtClean="0">
                <a:latin typeface="+mj-lt"/>
                <a:cs typeface="BlairMdITC TT-Medium"/>
              </a:rPr>
              <a:t> yang </a:t>
            </a:r>
            <a:r>
              <a:rPr lang="en-US" sz="2300" dirty="0" err="1" smtClean="0">
                <a:latin typeface="+mj-lt"/>
                <a:cs typeface="BlairMdITC TT-Medium"/>
              </a:rPr>
              <a:t>mendukung</a:t>
            </a:r>
            <a:r>
              <a:rPr lang="en-US" sz="2300" dirty="0" smtClean="0">
                <a:latin typeface="+mj-lt"/>
                <a:cs typeface="BlairMdITC TT-Medium"/>
              </a:rPr>
              <a:t>.</a:t>
            </a:r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Terletak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didaerah</a:t>
            </a:r>
            <a:r>
              <a:rPr lang="en-US" sz="2300" dirty="0" smtClean="0">
                <a:latin typeface="+mj-lt"/>
                <a:cs typeface="BlairMdITC TT-Medium"/>
              </a:rPr>
              <a:t> yang </a:t>
            </a:r>
            <a:r>
              <a:rPr lang="en-US" sz="2300" dirty="0" err="1" smtClean="0">
                <a:latin typeface="+mj-lt"/>
                <a:cs typeface="BlairMdITC TT-Medium"/>
              </a:rPr>
              <a:t>tidak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terlalu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terpencil</a:t>
            </a:r>
            <a:r>
              <a:rPr lang="en-US" sz="2300" dirty="0" smtClean="0">
                <a:latin typeface="+mj-lt"/>
                <a:cs typeface="BlairMdITC TT-Medium"/>
              </a:rPr>
              <a:t> agar </a:t>
            </a:r>
            <a:r>
              <a:rPr lang="en-US" sz="2300" dirty="0" err="1" smtClean="0">
                <a:latin typeface="+mj-lt"/>
                <a:cs typeface="BlairMdITC TT-Medium"/>
              </a:rPr>
              <a:t>mudah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dijangkau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masyarakat</a:t>
            </a:r>
            <a:r>
              <a:rPr lang="en-US" sz="2300" dirty="0" smtClean="0">
                <a:latin typeface="+mj-lt"/>
                <a:cs typeface="BlairMdITC TT-Medium"/>
              </a:rPr>
              <a:t>.</a:t>
            </a:r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Tidak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terlalu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jauh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dari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rumah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sakit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dan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fasilitas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umum</a:t>
            </a:r>
            <a:r>
              <a:rPr lang="en-US" sz="2300" dirty="0" smtClean="0">
                <a:latin typeface="+mj-lt"/>
                <a:cs typeface="BlairMdITC TT-Medium"/>
              </a:rPr>
              <a:t> lain.</a:t>
            </a:r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Tersedia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sarana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utilitas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seperti</a:t>
            </a:r>
            <a:r>
              <a:rPr lang="en-US" sz="2300" dirty="0" smtClean="0">
                <a:cs typeface="BlairMdITC TT-Medium"/>
              </a:rPr>
              <a:t> air, </a:t>
            </a:r>
            <a:r>
              <a:rPr lang="en-US" sz="2300" dirty="0" err="1" smtClean="0">
                <a:cs typeface="BlairMdITC TT-Medium"/>
              </a:rPr>
              <a:t>listrik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dan</a:t>
            </a:r>
            <a:r>
              <a:rPr lang="en-US" sz="2300" dirty="0" smtClean="0">
                <a:cs typeface="BlairMdITC TT-Medium"/>
              </a:rPr>
              <a:t> </a:t>
            </a:r>
            <a:r>
              <a:rPr lang="en-US" sz="2300" dirty="0" err="1" smtClean="0">
                <a:cs typeface="BlairMdITC TT-Medium"/>
              </a:rPr>
              <a:t>telepon</a:t>
            </a:r>
            <a:r>
              <a:rPr lang="en-US" sz="2300" dirty="0" smtClean="0">
                <a:cs typeface="BlairMdITC TT-Medium"/>
              </a:rPr>
              <a:t>.</a:t>
            </a:r>
          </a:p>
          <a:p>
            <a:pPr marL="522937" indent="-522937" defTabSz="1031547">
              <a:spcBef>
                <a:spcPts val="2256"/>
              </a:spcBef>
              <a:buSzPct val="90000"/>
              <a:buBlip>
                <a:blip r:embed="rId2"/>
              </a:buBlip>
              <a:defRPr/>
            </a:pPr>
            <a:r>
              <a:rPr lang="en-US" sz="2300" dirty="0" err="1" smtClean="0">
                <a:latin typeface="+mj-lt"/>
                <a:cs typeface="BlairMdITC TT-Medium"/>
              </a:rPr>
              <a:t>Pencapaian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mudah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baik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oleh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orang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maupun</a:t>
            </a:r>
            <a:r>
              <a:rPr lang="en-US" sz="2300" dirty="0" smtClean="0">
                <a:latin typeface="+mj-lt"/>
                <a:cs typeface="BlairMdITC TT-Medium"/>
              </a:rPr>
              <a:t> </a:t>
            </a:r>
            <a:r>
              <a:rPr lang="en-US" sz="2300" dirty="0" err="1" smtClean="0">
                <a:latin typeface="+mj-lt"/>
                <a:cs typeface="BlairMdITC TT-Medium"/>
              </a:rPr>
              <a:t>kendaraan</a:t>
            </a:r>
            <a:r>
              <a:rPr lang="en-US" sz="2300" dirty="0" smtClean="0">
                <a:latin typeface="+mj-lt"/>
                <a:cs typeface="BlairMdITC TT-Medium"/>
              </a:rPr>
              <a:t>. </a:t>
            </a:r>
            <a:endParaRPr lang="en-US" sz="2300" dirty="0">
              <a:latin typeface="+mj-lt"/>
              <a:cs typeface="BlairMdITC TT-Medium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0200" y="-590115"/>
            <a:ext cx="5778500" cy="1362076"/>
          </a:xfrm>
        </p:spPr>
        <p:txBody>
          <a:bodyPr/>
          <a:lstStyle/>
          <a:p>
            <a:r>
              <a:rPr lang="en-US" sz="4500" b="0" dirty="0" err="1" smtClean="0">
                <a:latin typeface="Century Gothic"/>
                <a:cs typeface="Century Gothic"/>
              </a:rPr>
              <a:t>lokasi</a:t>
            </a:r>
            <a:r>
              <a:rPr lang="en-US" sz="4500" b="0" dirty="0" err="1" smtClean="0">
                <a:solidFill>
                  <a:srgbClr val="7F7F7F"/>
                </a:solidFill>
                <a:latin typeface="Century Gothic"/>
                <a:cs typeface="Century Gothic"/>
              </a:rPr>
              <a:t>site</a:t>
            </a:r>
            <a:endParaRPr lang="en-US" sz="4500" b="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pic>
        <p:nvPicPr>
          <p:cNvPr id="12" name="Picture 11" descr="2b.LOKASI SITUASI.jpg"/>
          <p:cNvPicPr>
            <a:picLocks noChangeAspect="1"/>
          </p:cNvPicPr>
          <p:nvPr/>
        </p:nvPicPr>
        <p:blipFill>
          <a:blip r:embed="rId2"/>
          <a:srcRect l="40833" t="27606" r="7500" b="32320"/>
          <a:stretch>
            <a:fillRect/>
          </a:stretch>
        </p:blipFill>
        <p:spPr>
          <a:xfrm>
            <a:off x="4171206" y="917138"/>
            <a:ext cx="5569697" cy="2819400"/>
          </a:xfrm>
          <a:prstGeom prst="rect">
            <a:avLst/>
          </a:prstGeom>
          <a:effectLst>
            <a:reflection blurRad="6350" stA="52000" endA="300" endPos="18000" dir="5400000" sy="-100000" algn="bl" rotWithShape="0"/>
          </a:effectLst>
        </p:spPr>
      </p:pic>
      <p:pic>
        <p:nvPicPr>
          <p:cNvPr id="13" name="Picture 12" descr="2b.LOKASI SITUASI.jpg"/>
          <p:cNvPicPr>
            <a:picLocks noChangeAspect="1"/>
          </p:cNvPicPr>
          <p:nvPr/>
        </p:nvPicPr>
        <p:blipFill>
          <a:blip r:embed="rId2"/>
          <a:srcRect l="1667" t="28785" r="61667" b="26427"/>
          <a:stretch>
            <a:fillRect/>
          </a:stretch>
        </p:blipFill>
        <p:spPr>
          <a:xfrm>
            <a:off x="330200" y="914400"/>
            <a:ext cx="3632200" cy="28956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4448945" y="3714699"/>
            <a:ext cx="5291958" cy="1827710"/>
          </a:xfrm>
          <a:prstGeom prst="rect">
            <a:avLst/>
          </a:prstGeom>
          <a:noFill/>
        </p:spPr>
        <p:txBody>
          <a:bodyPr wrap="square" lIns="103155" tIns="51577" rIns="103155" bIns="51577" numCol="2" rtlCol="0">
            <a:spAutoFit/>
          </a:bodyPr>
          <a:lstStyle/>
          <a:p>
            <a:pPr marL="386830" indent="-386830">
              <a:buAutoNum type="alphaUcPeriod"/>
            </a:pPr>
            <a:r>
              <a:rPr lang="en-US" sz="1400" dirty="0" smtClean="0"/>
              <a:t>LOKASI SITE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LIPONSOS BABAT JERAWAR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UNIVERSITAS WIJAYA PUTRA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JALUR REL KA</a:t>
            </a:r>
            <a:endParaRPr lang="id-ID" sz="1400" dirty="0" smtClean="0"/>
          </a:p>
          <a:p>
            <a:pPr marL="386830" indent="-386830">
              <a:buAutoNum type="alphaUcPeriod"/>
            </a:pPr>
            <a:endParaRPr lang="id-ID" sz="1400" dirty="0"/>
          </a:p>
          <a:p>
            <a:pPr marL="386830" indent="-386830">
              <a:buAutoNum type="alphaUcPeriod"/>
            </a:pPr>
            <a:endParaRPr lang="en-US" sz="1400" dirty="0" smtClean="0"/>
          </a:p>
          <a:p>
            <a:pPr marL="386830" indent="-386830">
              <a:buAutoNum type="alphaUcPeriod"/>
            </a:pPr>
            <a:r>
              <a:rPr lang="en-US" sz="1400" dirty="0" smtClean="0"/>
              <a:t>JL. RAYA SEMEMI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TEMPAT PEMANCINGAN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PERGUDANGAN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PERGUDANGAN</a:t>
            </a:r>
          </a:p>
          <a:p>
            <a:pPr marL="386830" indent="-386830">
              <a:buAutoNum type="alphaUcPeriod"/>
            </a:pPr>
            <a:r>
              <a:rPr lang="en-US" sz="1400" dirty="0" smtClean="0"/>
              <a:t>PERDAGANGAN NON PERMANEN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2146300" y="2667000"/>
            <a:ext cx="412750" cy="381000"/>
          </a:xfrm>
          <a:prstGeom prst="ellipse">
            <a:avLst/>
          </a:prstGeom>
          <a:solidFill>
            <a:srgbClr val="24E324">
              <a:alpha val="7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568450" y="2819400"/>
            <a:ext cx="412750" cy="381000"/>
          </a:xfrm>
          <a:prstGeom prst="ellipse">
            <a:avLst/>
          </a:prstGeom>
          <a:solidFill>
            <a:srgbClr val="984EFF">
              <a:alpha val="6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816100" y="1066800"/>
            <a:ext cx="412750" cy="381000"/>
          </a:xfrm>
          <a:prstGeom prst="ellipse">
            <a:avLst/>
          </a:prstGeom>
          <a:solidFill>
            <a:srgbClr val="FF9D1A">
              <a:alpha val="6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362075" y="1447800"/>
            <a:ext cx="412750" cy="381000"/>
          </a:xfrm>
          <a:prstGeom prst="ellipse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73150" y="2057400"/>
            <a:ext cx="412750" cy="381000"/>
          </a:xfrm>
          <a:prstGeom prst="ellipse">
            <a:avLst/>
          </a:prstGeom>
          <a:solidFill>
            <a:schemeClr val="tx1">
              <a:lumMod val="50000"/>
              <a:lumOff val="50000"/>
              <a:alpha val="6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794" y="5118043"/>
            <a:ext cx="2633558" cy="141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 l="17663" r="8975"/>
          <a:stretch>
            <a:fillRect/>
          </a:stretch>
        </p:blipFill>
        <p:spPr bwMode="auto">
          <a:xfrm>
            <a:off x="3219451" y="5117611"/>
            <a:ext cx="1898650" cy="141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3200" y="5105757"/>
            <a:ext cx="2063750" cy="142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23" name="Picture 22" descr="WISLING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2050" y="5117866"/>
            <a:ext cx="2047240" cy="141732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4400" y="3294615"/>
            <a:ext cx="2476500" cy="1505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ounded Rectangle 18"/>
          <p:cNvSpPr/>
          <p:nvPr/>
        </p:nvSpPr>
        <p:spPr>
          <a:xfrm>
            <a:off x="3219450" y="5029200"/>
            <a:ext cx="7016750" cy="1603210"/>
          </a:xfrm>
          <a:prstGeom prst="roundRect">
            <a:avLst/>
          </a:prstGeom>
          <a:solidFill>
            <a:schemeClr val="accent4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320800" y="-337720"/>
            <a:ext cx="5778500" cy="1362076"/>
          </a:xfrm>
        </p:spPr>
        <p:txBody>
          <a:bodyPr/>
          <a:lstStyle/>
          <a:p>
            <a:r>
              <a:rPr lang="en-US" sz="4500" dirty="0" err="1" smtClean="0">
                <a:latin typeface="Century Gothic"/>
                <a:cs typeface="Century Gothic"/>
              </a:rPr>
              <a:t>data</a:t>
            </a:r>
            <a:r>
              <a:rPr lang="en-US" sz="4500" dirty="0" err="1" smtClean="0">
                <a:solidFill>
                  <a:srgbClr val="7F7F7F"/>
                </a:solidFill>
                <a:latin typeface="Century Gothic"/>
                <a:cs typeface="Century Gothic"/>
              </a:rPr>
              <a:t>site</a:t>
            </a:r>
            <a:endParaRPr lang="en-US" sz="4500" dirty="0">
              <a:solidFill>
                <a:srgbClr val="7F7F7F"/>
              </a:solidFill>
              <a:latin typeface="Century Gothic"/>
              <a:cs typeface="Century Gothi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4350" y="575846"/>
            <a:ext cx="5943600" cy="381160"/>
          </a:xfrm>
          <a:prstGeom prst="rect">
            <a:avLst/>
          </a:prstGeom>
          <a:noFill/>
        </p:spPr>
        <p:txBody>
          <a:bodyPr wrap="square" lIns="103155" tIns="51577" rIns="103155" bIns="51577" rtlCol="0">
            <a:spAutoFit/>
          </a:bodyPr>
          <a:lstStyle/>
          <a:p>
            <a:r>
              <a:rPr lang="en-US" sz="1800" dirty="0" smtClean="0"/>
              <a:t>Jl. Raya </a:t>
            </a:r>
            <a:r>
              <a:rPr lang="en-US" sz="1800" dirty="0" err="1" smtClean="0"/>
              <a:t>Sememi</a:t>
            </a:r>
            <a:r>
              <a:rPr lang="en-US" sz="1800" dirty="0" smtClean="0"/>
              <a:t>, </a:t>
            </a:r>
            <a:r>
              <a:rPr lang="en-US" sz="1800" dirty="0" err="1" smtClean="0"/>
              <a:t>Kec</a:t>
            </a:r>
            <a:r>
              <a:rPr lang="en-US" sz="1800" dirty="0" smtClean="0"/>
              <a:t>. </a:t>
            </a:r>
            <a:r>
              <a:rPr lang="en-US" sz="1800" dirty="0" err="1" smtClean="0"/>
              <a:t>Pakal</a:t>
            </a:r>
            <a:r>
              <a:rPr lang="en-US" sz="1800" dirty="0" smtClean="0"/>
              <a:t>, Surabaya</a:t>
            </a:r>
            <a:endParaRPr lang="en-US" sz="18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219450" y="5015482"/>
            <a:ext cx="4044950" cy="1600200"/>
          </a:xfrm>
          <a:prstGeom prst="rect">
            <a:avLst/>
          </a:prstGeom>
        </p:spPr>
        <p:txBody>
          <a:bodyPr vert="horz" lIns="103155" tIns="51577" rIns="103155" bIns="51577" rtlCol="0">
            <a:normAutofit lnSpcReduction="10000"/>
          </a:bodyPr>
          <a:lstStyle/>
          <a:p>
            <a:pPr marL="522937" indent="-522937" algn="r" defTabSz="1031547">
              <a:spcBef>
                <a:spcPts val="1128"/>
              </a:spcBef>
              <a:buSzPct val="90000"/>
              <a:defRPr/>
            </a:pPr>
            <a:r>
              <a:rPr lang="en-US" dirty="0" smtClean="0">
                <a:latin typeface="+mj-lt"/>
                <a:cs typeface="BlairMdITC TT-Medium"/>
              </a:rPr>
              <a:t>KDB : 50%</a:t>
            </a:r>
          </a:p>
          <a:p>
            <a:pPr marL="522937" indent="-522937" algn="r" defTabSz="1031547">
              <a:spcBef>
                <a:spcPts val="1128"/>
              </a:spcBef>
              <a:buSzPct val="90000"/>
              <a:defRPr/>
            </a:pPr>
            <a:r>
              <a:rPr lang="en-US" dirty="0" smtClean="0">
                <a:latin typeface="+mj-lt"/>
                <a:cs typeface="BlairMdITC TT-Medium"/>
              </a:rPr>
              <a:t>KLB : 50-100% (1-2 </a:t>
            </a:r>
            <a:r>
              <a:rPr lang="en-US" dirty="0" err="1" smtClean="0">
                <a:latin typeface="+mj-lt"/>
                <a:cs typeface="BlairMdITC TT-Medium"/>
              </a:rPr>
              <a:t>lantai</a:t>
            </a:r>
            <a:r>
              <a:rPr lang="en-US" dirty="0" smtClean="0">
                <a:latin typeface="+mj-lt"/>
                <a:cs typeface="BlairMdITC TT-Medium"/>
              </a:rPr>
              <a:t>)</a:t>
            </a:r>
          </a:p>
          <a:p>
            <a:pPr marL="522937" indent="-522937" algn="r" defTabSz="1031547">
              <a:spcBef>
                <a:spcPts val="1128"/>
              </a:spcBef>
              <a:buSzPct val="90000"/>
              <a:defRPr/>
            </a:pPr>
            <a:r>
              <a:rPr lang="en-US" dirty="0" smtClean="0">
                <a:latin typeface="+mj-lt"/>
                <a:cs typeface="BlairMdITC TT-Medium"/>
              </a:rPr>
              <a:t>GSB : min. 8 </a:t>
            </a:r>
            <a:r>
              <a:rPr lang="en-US" dirty="0" err="1" smtClean="0">
                <a:latin typeface="+mj-lt"/>
                <a:cs typeface="BlairMdITC TT-Medium"/>
              </a:rPr>
              <a:t>m</a:t>
            </a:r>
            <a:r>
              <a:rPr lang="en-US" dirty="0" smtClean="0">
                <a:latin typeface="+mj-lt"/>
                <a:cs typeface="BlairMdITC TT-Medium"/>
              </a:rPr>
              <a:t>, bag. </a:t>
            </a:r>
            <a:r>
              <a:rPr lang="en-US" dirty="0" err="1" smtClean="0">
                <a:latin typeface="+mj-lt"/>
                <a:cs typeface="BlairMdITC TT-Medium"/>
              </a:rPr>
              <a:t>Belakang</a:t>
            </a:r>
            <a:r>
              <a:rPr lang="en-US" dirty="0" smtClean="0">
                <a:latin typeface="+mj-lt"/>
                <a:cs typeface="BlairMdITC TT-Medium"/>
              </a:rPr>
              <a:t> 11m </a:t>
            </a:r>
            <a:r>
              <a:rPr lang="en-US" dirty="0" err="1" smtClean="0">
                <a:latin typeface="+mj-lt"/>
                <a:cs typeface="BlairMdITC TT-Medium"/>
              </a:rPr>
              <a:t>dari</a:t>
            </a:r>
            <a:r>
              <a:rPr lang="en-US" dirty="0" smtClean="0">
                <a:latin typeface="+mj-lt"/>
                <a:cs typeface="BlairMdITC TT-Medium"/>
              </a:rPr>
              <a:t> as </a:t>
            </a:r>
            <a:r>
              <a:rPr lang="en-US" dirty="0" err="1" smtClean="0">
                <a:latin typeface="+mj-lt"/>
                <a:cs typeface="BlairMdITC TT-Medium"/>
              </a:rPr>
              <a:t>rel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kereta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api</a:t>
            </a:r>
            <a:endParaRPr lang="en-US" dirty="0" smtClean="0">
              <a:latin typeface="+mj-lt"/>
              <a:cs typeface="BlairMdITC TT-Medium"/>
            </a:endParaRPr>
          </a:p>
        </p:txBody>
      </p:sp>
      <p:pic>
        <p:nvPicPr>
          <p:cNvPr id="9" name="Picture 8" descr="site3.jpg"/>
          <p:cNvPicPr>
            <a:picLocks noChangeAspect="1"/>
          </p:cNvPicPr>
          <p:nvPr/>
        </p:nvPicPr>
        <p:blipFill>
          <a:blip r:embed="rId3"/>
          <a:srcRect l="5882" t="27397" r="5882" b="50110"/>
          <a:stretch>
            <a:fillRect/>
          </a:stretch>
        </p:blipFill>
        <p:spPr>
          <a:xfrm>
            <a:off x="330200" y="1828801"/>
            <a:ext cx="2476500" cy="150495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2806700" y="980728"/>
            <a:ext cx="4457700" cy="6400800"/>
          </a:xfrm>
          <a:prstGeom prst="rect">
            <a:avLst/>
          </a:prstGeom>
        </p:spPr>
        <p:txBody>
          <a:bodyPr vert="horz" lIns="103155" tIns="51577" rIns="103155" bIns="51577" rtlCol="0">
            <a:normAutofit/>
          </a:bodyPr>
          <a:lstStyle/>
          <a:p>
            <a:pPr marL="200579" indent="-200579" defTabSz="1031547">
              <a:spcBef>
                <a:spcPts val="564"/>
              </a:spcBef>
              <a:buSzPct val="90000"/>
              <a:buFont typeface="Arial"/>
              <a:buChar char="•"/>
              <a:defRPr/>
            </a:pPr>
            <a:r>
              <a:rPr lang="en-US" dirty="0" err="1" smtClean="0">
                <a:cs typeface="BlairMdITC TT-Medium"/>
              </a:rPr>
              <a:t>Berjarak</a:t>
            </a:r>
            <a:r>
              <a:rPr lang="en-US" dirty="0" smtClean="0">
                <a:cs typeface="BlairMdITC TT-Medium"/>
              </a:rPr>
              <a:t> </a:t>
            </a:r>
            <a:r>
              <a:rPr lang="en-US" dirty="0" err="1" smtClean="0">
                <a:cs typeface="BlairMdITC TT-Medium"/>
              </a:rPr>
              <a:t>kurang</a:t>
            </a:r>
            <a:r>
              <a:rPr lang="en-US" dirty="0" smtClean="0">
                <a:cs typeface="BlairMdITC TT-Medium"/>
              </a:rPr>
              <a:t> </a:t>
            </a:r>
            <a:r>
              <a:rPr lang="en-US" dirty="0" err="1" smtClean="0">
                <a:cs typeface="BlairMdITC TT-Medium"/>
              </a:rPr>
              <a:t>dari</a:t>
            </a:r>
            <a:r>
              <a:rPr lang="en-US" dirty="0" smtClean="0">
                <a:cs typeface="BlairMdITC TT-Medium"/>
              </a:rPr>
              <a:t> 1 km </a:t>
            </a:r>
            <a:r>
              <a:rPr lang="en-US" dirty="0" err="1" smtClean="0">
                <a:cs typeface="BlairMdITC TT-Medium"/>
              </a:rPr>
              <a:t>dari</a:t>
            </a:r>
            <a:r>
              <a:rPr lang="en-US" dirty="0" smtClean="0">
                <a:cs typeface="BlairMdITC TT-Medium"/>
              </a:rPr>
              <a:t> </a:t>
            </a:r>
            <a:r>
              <a:rPr lang="en-US" dirty="0" err="1" smtClean="0">
                <a:cs typeface="BlairMdITC TT-Medium"/>
              </a:rPr>
              <a:t>Ponsos</a:t>
            </a:r>
            <a:r>
              <a:rPr lang="en-US" dirty="0" smtClean="0">
                <a:cs typeface="BlairMdITC TT-Medium"/>
              </a:rPr>
              <a:t> E</a:t>
            </a:r>
            <a:r>
              <a:rPr lang="en-US" dirty="0" err="1" smtClean="0">
                <a:cs typeface="BlairMdITC TT-Medium"/>
              </a:rPr>
              <a:t>ks</a:t>
            </a:r>
            <a:r>
              <a:rPr lang="en-US" dirty="0" smtClean="0">
                <a:cs typeface="BlairMdITC TT-Medium"/>
              </a:rPr>
              <a:t> </a:t>
            </a:r>
            <a:r>
              <a:rPr lang="en-US" dirty="0" err="1" smtClean="0">
                <a:cs typeface="BlairMdITC TT-Medium"/>
              </a:rPr>
              <a:t>Lepra</a:t>
            </a:r>
            <a:endParaRPr lang="en-US" dirty="0" smtClean="0">
              <a:cs typeface="BlairMdITC TT-Medium"/>
            </a:endParaRPr>
          </a:p>
          <a:p>
            <a:pPr marL="200579" indent="-200579" defTabSz="1031547">
              <a:spcBef>
                <a:spcPts val="564"/>
              </a:spcBef>
              <a:buSzPct val="90000"/>
              <a:buFont typeface="Arial"/>
              <a:buChar char="•"/>
              <a:defRPr/>
            </a:pPr>
            <a:r>
              <a:rPr lang="en-US" dirty="0" err="1" smtClean="0">
                <a:latin typeface="+mj-lt"/>
                <a:cs typeface="BlairMdITC TT-Medium"/>
              </a:rPr>
              <a:t>Kepadatan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bangunan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rendah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dan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kepadatan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penduduk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sedang</a:t>
            </a:r>
            <a:r>
              <a:rPr lang="en-US" dirty="0" smtClean="0">
                <a:latin typeface="+mj-lt"/>
                <a:cs typeface="BlairMdITC TT-Medium"/>
              </a:rPr>
              <a:t>  (35,66 </a:t>
            </a:r>
            <a:r>
              <a:rPr lang="en-US" dirty="0" err="1" smtClean="0">
                <a:latin typeface="+mj-lt"/>
                <a:cs typeface="BlairMdITC TT-Medium"/>
              </a:rPr>
              <a:t>jiwa</a:t>
            </a:r>
            <a:r>
              <a:rPr lang="en-US" dirty="0" smtClean="0">
                <a:latin typeface="+mj-lt"/>
                <a:cs typeface="BlairMdITC TT-Medium"/>
              </a:rPr>
              <a:t> /Ha)</a:t>
            </a:r>
          </a:p>
          <a:p>
            <a:pPr marL="200579" indent="-200579" defTabSz="1031547">
              <a:spcBef>
                <a:spcPts val="564"/>
              </a:spcBef>
              <a:buSzPct val="90000"/>
              <a:buFont typeface="Arial"/>
              <a:buChar char="•"/>
              <a:defRPr/>
            </a:pPr>
            <a:r>
              <a:rPr lang="en-US" dirty="0" err="1" smtClean="0">
                <a:latin typeface="+mj-lt"/>
                <a:cs typeface="BlairMdITC TT-Medium"/>
              </a:rPr>
              <a:t>Saluran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pembuangan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utama</a:t>
            </a:r>
            <a:r>
              <a:rPr lang="en-US" dirty="0" smtClean="0">
                <a:latin typeface="+mj-lt"/>
                <a:cs typeface="BlairMdITC TT-Medium"/>
              </a:rPr>
              <a:t> : Kali </a:t>
            </a:r>
            <a:r>
              <a:rPr lang="en-US" dirty="0" err="1" smtClean="0">
                <a:latin typeface="+mj-lt"/>
                <a:cs typeface="BlairMdITC TT-Medium"/>
              </a:rPr>
              <a:t>Lamong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</a:p>
          <a:p>
            <a:pPr marL="200579" indent="-200579" defTabSz="1031547">
              <a:spcBef>
                <a:spcPts val="564"/>
              </a:spcBef>
              <a:buSzPct val="90000"/>
              <a:buFont typeface="Arial"/>
              <a:buChar char="•"/>
              <a:defRPr/>
            </a:pPr>
            <a:r>
              <a:rPr lang="en-US" dirty="0" smtClean="0">
                <a:latin typeface="+mj-lt"/>
                <a:cs typeface="BlairMdITC TT-Medium"/>
              </a:rPr>
              <a:t>S</a:t>
            </a:r>
            <a:r>
              <a:rPr lang="en-US" dirty="0" err="1" smtClean="0">
                <a:latin typeface="+mj-lt"/>
                <a:cs typeface="BlairMdITC TT-Medium"/>
              </a:rPr>
              <a:t>aluran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sekunder</a:t>
            </a:r>
            <a:r>
              <a:rPr lang="en-US" dirty="0" smtClean="0">
                <a:latin typeface="+mj-lt"/>
                <a:cs typeface="BlairMdITC TT-Medium"/>
              </a:rPr>
              <a:t> : </a:t>
            </a:r>
            <a:r>
              <a:rPr lang="en-US" dirty="0" err="1" smtClean="0">
                <a:latin typeface="+mj-lt"/>
                <a:cs typeface="BlairMdITC TT-Medium"/>
              </a:rPr>
              <a:t>sepanjang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jalan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utama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wil</a:t>
            </a:r>
            <a:r>
              <a:rPr lang="en-US" dirty="0" smtClean="0">
                <a:latin typeface="+mj-lt"/>
                <a:cs typeface="BlairMdITC TT-Medium"/>
              </a:rPr>
              <a:t>. </a:t>
            </a:r>
            <a:r>
              <a:rPr lang="en-US" dirty="0" err="1" smtClean="0">
                <a:latin typeface="+mj-lt"/>
                <a:cs typeface="BlairMdITC TT-Medium"/>
              </a:rPr>
              <a:t>perencanaan</a:t>
            </a:r>
            <a:r>
              <a:rPr lang="en-US" dirty="0" smtClean="0">
                <a:latin typeface="+mj-lt"/>
                <a:cs typeface="BlairMdITC TT-Medium"/>
              </a:rPr>
              <a:t>.</a:t>
            </a:r>
          </a:p>
          <a:p>
            <a:pPr marL="200579" indent="-200579" defTabSz="1031547">
              <a:spcBef>
                <a:spcPts val="564"/>
              </a:spcBef>
              <a:buSzPct val="90000"/>
              <a:buFont typeface="Arial"/>
              <a:buChar char="•"/>
              <a:defRPr/>
            </a:pPr>
            <a:r>
              <a:rPr lang="en-US" dirty="0" err="1" smtClean="0">
                <a:latin typeface="+mj-lt"/>
                <a:cs typeface="BlairMdITC TT-Medium"/>
              </a:rPr>
              <a:t>Kemiringan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landai</a:t>
            </a:r>
            <a:r>
              <a:rPr lang="en-US" dirty="0" smtClean="0">
                <a:latin typeface="+mj-lt"/>
                <a:cs typeface="BlairMdITC TT-Medium"/>
              </a:rPr>
              <a:t> (0-2%).</a:t>
            </a:r>
          </a:p>
          <a:p>
            <a:pPr marL="200579" indent="-200579" defTabSz="1031547">
              <a:spcBef>
                <a:spcPts val="564"/>
              </a:spcBef>
              <a:buSzPct val="90000"/>
              <a:buFont typeface="Arial"/>
              <a:buChar char="•"/>
              <a:defRPr/>
            </a:pPr>
            <a:r>
              <a:rPr lang="en-US" dirty="0" err="1" smtClean="0">
                <a:latin typeface="+mj-lt"/>
                <a:cs typeface="BlairMdITC TT-Medium"/>
              </a:rPr>
              <a:t>Dekat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dengan</a:t>
            </a:r>
            <a:r>
              <a:rPr lang="en-US" dirty="0" smtClean="0">
                <a:latin typeface="+mj-lt"/>
                <a:cs typeface="BlairMdITC TT-Medium"/>
              </a:rPr>
              <a:t> </a:t>
            </a:r>
            <a:r>
              <a:rPr lang="en-US" dirty="0" err="1" smtClean="0">
                <a:latin typeface="+mj-lt"/>
                <a:cs typeface="BlairMdITC TT-Medium"/>
              </a:rPr>
              <a:t>fasum</a:t>
            </a:r>
            <a:r>
              <a:rPr lang="en-US" dirty="0" smtClean="0">
                <a:latin typeface="+mj-lt"/>
                <a:cs typeface="BlairMdITC TT-Medium"/>
              </a:rPr>
              <a:t> lain </a:t>
            </a:r>
            <a:r>
              <a:rPr lang="en-US" dirty="0" err="1" smtClean="0">
                <a:latin typeface="+mj-lt"/>
                <a:cs typeface="BlairMdITC TT-Medium"/>
              </a:rPr>
              <a:t>seperti</a:t>
            </a:r>
            <a:r>
              <a:rPr lang="en-US" dirty="0" smtClean="0">
                <a:latin typeface="+mj-lt"/>
                <a:cs typeface="BlairMdITC TT-Medium"/>
              </a:rPr>
              <a:t> RS, </a:t>
            </a:r>
            <a:r>
              <a:rPr lang="en-US" dirty="0" err="1" smtClean="0">
                <a:latin typeface="+mj-lt"/>
                <a:cs typeface="BlairMdITC TT-Medium"/>
              </a:rPr>
              <a:t>sekolah</a:t>
            </a:r>
            <a:r>
              <a:rPr lang="en-US" dirty="0" smtClean="0">
                <a:latin typeface="+mj-lt"/>
                <a:cs typeface="BlairMdITC TT-Medium"/>
              </a:rPr>
              <a:t>, </a:t>
            </a:r>
            <a:r>
              <a:rPr lang="en-US" dirty="0" err="1" smtClean="0">
                <a:latin typeface="+mj-lt"/>
                <a:cs typeface="BlairMdITC TT-Medium"/>
              </a:rPr>
              <a:t>dll</a:t>
            </a:r>
            <a:r>
              <a:rPr lang="en-US" dirty="0" smtClean="0">
                <a:latin typeface="+mj-lt"/>
                <a:cs typeface="BlairMdITC TT-Medium"/>
              </a:rPr>
              <a:t>.</a:t>
            </a:r>
          </a:p>
          <a:p>
            <a:pPr marL="522937" indent="-522937" defTabSz="1031547">
              <a:spcBef>
                <a:spcPts val="2256"/>
              </a:spcBef>
              <a:buSzPct val="90000"/>
              <a:defRPr/>
            </a:pPr>
            <a:endParaRPr lang="en-US" sz="2300" dirty="0">
              <a:latin typeface="+mj-lt"/>
              <a:cs typeface="BlairMdITC TT-Medium"/>
            </a:endParaRPr>
          </a:p>
        </p:txBody>
      </p:sp>
      <p:pic>
        <p:nvPicPr>
          <p:cNvPr id="7" name="Picture 6" descr="bukan fasum.jpg"/>
          <p:cNvPicPr>
            <a:picLocks noChangeAspect="1"/>
          </p:cNvPicPr>
          <p:nvPr/>
        </p:nvPicPr>
        <p:blipFill>
          <a:blip r:embed="rId4"/>
          <a:srcRect l="21431" t="25138" r="5346" b="14113"/>
          <a:stretch>
            <a:fillRect/>
          </a:stretch>
        </p:blipFill>
        <p:spPr>
          <a:xfrm>
            <a:off x="7264400" y="5015484"/>
            <a:ext cx="2476500" cy="1616927"/>
          </a:xfrm>
          <a:prstGeom prst="rect">
            <a:avLst/>
          </a:prstGeom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5"/>
          <a:srcRect t="8264" b="12951"/>
          <a:stretch>
            <a:fillRect/>
          </a:stretch>
        </p:blipFill>
        <p:spPr bwMode="auto">
          <a:xfrm>
            <a:off x="7264400" y="1752601"/>
            <a:ext cx="24765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0200" y="228600"/>
            <a:ext cx="2476500" cy="145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0200" y="5181600"/>
            <a:ext cx="2476500" cy="145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6" descr="site3.jpg"/>
          <p:cNvPicPr>
            <a:picLocks noChangeAspect="1"/>
          </p:cNvPicPr>
          <p:nvPr/>
        </p:nvPicPr>
        <p:blipFill>
          <a:blip r:embed="rId3"/>
          <a:srcRect l="5882" t="51029" r="5882" b="26194"/>
          <a:stretch>
            <a:fillRect/>
          </a:stretch>
        </p:blipFill>
        <p:spPr>
          <a:xfrm>
            <a:off x="330200" y="3505200"/>
            <a:ext cx="2476500" cy="1524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8"/>
          <a:srcRect t="10095"/>
          <a:stretch>
            <a:fillRect/>
          </a:stretch>
        </p:blipFill>
        <p:spPr bwMode="auto">
          <a:xfrm>
            <a:off x="7264400" y="228603"/>
            <a:ext cx="2476500" cy="135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2776</TotalTime>
  <Words>1471</Words>
  <Application>Microsoft Macintosh PowerPoint</Application>
  <PresentationFormat>A4 Paper (210x297 mm)</PresentationFormat>
  <Paragraphs>233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Inkwell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fasilitasproyek</vt:lpstr>
      <vt:lpstr>kriteriasite</vt:lpstr>
      <vt:lpstr>lokasisite</vt:lpstr>
      <vt:lpstr>datasite</vt:lpstr>
      <vt:lpstr>…kebisingan</vt:lpstr>
      <vt:lpstr>masalahdesain</vt:lpstr>
      <vt:lpstr>PowerPoint Presentation</vt:lpstr>
      <vt:lpstr>PowerPoint Presentation</vt:lpstr>
      <vt:lpstr>PowerPoint Presentation</vt:lpstr>
      <vt:lpstr>PowerPoint Presentation</vt:lpstr>
      <vt:lpstr>…zoning</vt:lpstr>
      <vt:lpstr>…sirkulasi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UKP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Balai Pelatihan Seni Kriya Bagi Eks Penderita Lepra di Surabaya</dc:title>
  <dc:creator>Vivien Andryani</dc:creator>
  <cp:lastModifiedBy>Vivien Andryani</cp:lastModifiedBy>
  <cp:revision>356</cp:revision>
  <cp:lastPrinted>2010-12-13T04:31:57Z</cp:lastPrinted>
  <dcterms:created xsi:type="dcterms:W3CDTF">2010-12-13T03:53:13Z</dcterms:created>
  <dcterms:modified xsi:type="dcterms:W3CDTF">2011-01-14T12:39:32Z</dcterms:modified>
</cp:coreProperties>
</file>