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305" r:id="rId3"/>
    <p:sldId id="257" r:id="rId4"/>
    <p:sldId id="264" r:id="rId5"/>
    <p:sldId id="263" r:id="rId6"/>
    <p:sldId id="290" r:id="rId7"/>
    <p:sldId id="294" r:id="rId8"/>
    <p:sldId id="293" r:id="rId9"/>
    <p:sldId id="283" r:id="rId10"/>
    <p:sldId id="284" r:id="rId11"/>
    <p:sldId id="285" r:id="rId12"/>
    <p:sldId id="286" r:id="rId13"/>
    <p:sldId id="287" r:id="rId14"/>
    <p:sldId id="288" r:id="rId15"/>
    <p:sldId id="299" r:id="rId16"/>
    <p:sldId id="300" r:id="rId17"/>
    <p:sldId id="259" r:id="rId18"/>
    <p:sldId id="302" r:id="rId19"/>
    <p:sldId id="303" r:id="rId20"/>
    <p:sldId id="301" r:id="rId21"/>
    <p:sldId id="304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75" autoAdjust="0"/>
  </p:normalViewPr>
  <p:slideViewPr>
    <p:cSldViewPr>
      <p:cViewPr>
        <p:scale>
          <a:sx n="82" d="100"/>
          <a:sy n="82" d="100"/>
        </p:scale>
        <p:origin x="-16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40531-6614-4768-98F6-513044F34453}" type="datetimeFigureOut">
              <a:rPr lang="en-US" smtClean="0"/>
              <a:pPr/>
              <a:t>6/22/2010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13010-2575-4633-B2E4-C51FEE669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13010-2575-4633-B2E4-C51FEE669F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13010-2575-4633-B2E4-C51FEE669F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13010-2575-4633-B2E4-C51FEE669F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d-ID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322112-F018-457D-BD00-10605FD41852}" type="datetimeFigureOut">
              <a:rPr lang="id-ID" smtClean="0"/>
              <a:pPr/>
              <a:t>22/06/2010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946B76-E0A3-444A-9BCD-BCC9255D893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7422" y="5000636"/>
            <a:ext cx="6786578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2143116"/>
            <a:ext cx="7929618" cy="164307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</a:bodyPr>
          <a:lstStyle/>
          <a:p>
            <a:pPr algn="ctr"/>
            <a:r>
              <a:rPr lang="id-ID" sz="4000" dirty="0" smtClean="0">
                <a:solidFill>
                  <a:schemeClr val="accent1"/>
                </a:solidFill>
              </a:rPr>
              <a:t>Kajian fenomenologi pada kafe dengan </a:t>
            </a:r>
            <a:r>
              <a:rPr lang="id-ID" sz="4000" i="1" dirty="0" smtClean="0">
                <a:solidFill>
                  <a:schemeClr val="accent1"/>
                </a:solidFill>
              </a:rPr>
              <a:t>open seating area </a:t>
            </a:r>
            <a:r>
              <a:rPr lang="id-ID" sz="4000" dirty="0" smtClean="0">
                <a:solidFill>
                  <a:schemeClr val="accent1"/>
                </a:solidFill>
              </a:rPr>
              <a:t>di surabaya</a:t>
            </a:r>
            <a:endParaRPr lang="id-ID" sz="4000" i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5929330"/>
            <a:ext cx="2276476" cy="6858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Stephanie Sanjaya</a:t>
            </a:r>
          </a:p>
          <a:p>
            <a:r>
              <a:rPr lang="id-ID" dirty="0" smtClean="0"/>
              <a:t>41406130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3929066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Kasus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unjungan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IV,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Galaxy Mal II,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Supermal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Pakuwon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Indah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0" y="5000660"/>
            <a:ext cx="2285984" cy="17859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-3" y="-1"/>
          <a:ext cx="9144003" cy="68580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2796"/>
                <a:gridCol w="1004317"/>
                <a:gridCol w="1173367"/>
                <a:gridCol w="1173367"/>
                <a:gridCol w="1100031"/>
                <a:gridCol w="1100031"/>
                <a:gridCol w="1173367"/>
                <a:gridCol w="1100031"/>
                <a:gridCol w="1026696"/>
              </a:tblGrid>
              <a:tr h="380248">
                <a:tc rowSpan="2" gridSpan="2">
                  <a:txBody>
                    <a:bodyPr/>
                    <a:lstStyle/>
                    <a:p>
                      <a:endParaRPr lang="id-ID" sz="1100" dirty="0"/>
                    </a:p>
                  </a:txBody>
                  <a:tcPr marL="129910" marR="129910" marT="64955" marB="6495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hMerge="1">
                  <a:txBody>
                    <a:bodyPr/>
                    <a:lstStyle/>
                    <a:p>
                      <a:endParaRPr lang="id-ID" sz="2600" dirty="0"/>
                    </a:p>
                  </a:txBody>
                  <a:tcPr marL="129910" marR="129910" marT="64955" marB="6495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Tunjungan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Plasa</a:t>
                      </a:r>
                      <a:r>
                        <a:rPr kumimoji="0" lang="en-US" sz="1100" kern="1200" dirty="0" smtClean="0"/>
                        <a:t> IV</a:t>
                      </a:r>
                      <a:endParaRPr lang="id-ID" sz="1100" dirty="0"/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smtClean="0"/>
                        <a:t>Galaxy Mal II</a:t>
                      </a:r>
                      <a:endParaRPr lang="id-ID" sz="1100" dirty="0"/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Supermal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Pakuwon</a:t>
                      </a:r>
                      <a:r>
                        <a:rPr kumimoji="0" lang="en-US" sz="1100" kern="1200" dirty="0" smtClean="0"/>
                        <a:t> Indah</a:t>
                      </a:r>
                      <a:endParaRPr lang="id-ID" sz="1100" dirty="0"/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/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5517">
                <a:tc gridSpan="2" v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 marL="129910" marR="129910" marT="64955" marB="64955"/>
                </a:tc>
                <a:tc hMerge="1" v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 marL="129910" marR="129910" marT="64955" marB="6495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/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/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 smtClean="0"/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/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u</a:t>
                      </a:r>
                      <a:r>
                        <a:rPr kumimoji="0" lang="en-US" sz="1100" kern="1200" dirty="0" smtClean="0"/>
                        <a:t>nit</a:t>
                      </a:r>
                      <a:endParaRPr lang="id-ID" sz="1100" dirty="0" smtClean="0"/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/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 sz="1100" dirty="0"/>
                    </a:p>
                  </a:txBody>
                  <a:tcPr marL="129910" marR="129910" marT="64955" marB="64955"/>
                </a:tc>
              </a:tr>
              <a:tr h="3459292">
                <a:tc rowSpan="2">
                  <a:txBody>
                    <a:bodyPr/>
                    <a:lstStyle/>
                    <a:p>
                      <a:endParaRPr lang="id-ID" sz="1100" dirty="0"/>
                    </a:p>
                  </a:txBody>
                  <a:tcPr marL="129910" marR="129910" marT="64955" marB="64955"/>
                </a:tc>
                <a:tc rowSpan="2">
                  <a:txBody>
                    <a:bodyPr/>
                    <a:lstStyle/>
                    <a:p>
                      <a:pPr lvl="0"/>
                      <a:r>
                        <a:rPr kumimoji="0" lang="en-US" sz="1100" kern="1200" dirty="0" err="1" smtClean="0"/>
                        <a:t>Apakah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cukup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leluasa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bergerak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lvl="0"/>
                      <a:r>
                        <a:rPr kumimoji="0" lang="en-US" sz="1100" kern="1200" dirty="0" err="1" smtClean="0"/>
                        <a:t>Apakah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sering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mengganti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posisi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ketika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err="1" smtClean="0"/>
                        <a:t>Apakah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terlalu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berdekatan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lain </a:t>
                      </a:r>
                      <a:r>
                        <a:rPr kumimoji="0" lang="en-US" sz="1100" kern="1200" dirty="0" err="1" smtClean="0"/>
                        <a:t>disamping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?</a:t>
                      </a:r>
                      <a:endParaRPr lang="id-ID" sz="1100" dirty="0"/>
                    </a:p>
                  </a:txBody>
                  <a:tcPr marL="129910" marR="129910" marT="64955" marB="64955"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(20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(1org)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(10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id-ID" sz="1100" kern="1200" dirty="0" smtClean="0"/>
                        <a:t>1</a:t>
                      </a:r>
                      <a:r>
                        <a:rPr kumimoji="0" lang="en-US" sz="1100" kern="1200" dirty="0" smtClean="0"/>
                        <a:t>0org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(20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(1 org)</a:t>
                      </a:r>
                      <a:endParaRPr kumimoji="0" lang="id-ID" sz="1100" kern="1200" dirty="0" smtClean="0"/>
                    </a:p>
                    <a:p>
                      <a:pPr algn="l"/>
                      <a:endParaRPr lang="id-ID" sz="1100" dirty="0"/>
                    </a:p>
                  </a:txBody>
                  <a:tcPr marL="129910" marR="129910" marT="64955" marB="6495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(36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(4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(16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en-US" sz="1100" kern="1200" dirty="0" smtClean="0"/>
                        <a:t>24org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(20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(1 org)</a:t>
                      </a:r>
                      <a:endParaRPr kumimoji="0" lang="id-ID" sz="1100" kern="1200" dirty="0" smtClean="0"/>
                    </a:p>
                    <a:p>
                      <a:pPr algn="l"/>
                      <a:endParaRPr lang="id-ID" sz="1100" dirty="0"/>
                    </a:p>
                  </a:txBody>
                  <a:tcPr marL="129910" marR="129910" marT="64955" marB="6495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(9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en-US" sz="1100" kern="1200" dirty="0" smtClean="0"/>
                        <a:t>2org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(9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en-US" sz="1100" kern="1200" dirty="0" smtClean="0"/>
                        <a:t>2org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(20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en-US" sz="1100" kern="1200" dirty="0" smtClean="0"/>
                        <a:t>1org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endParaRPr lang="id-ID" sz="1100" dirty="0"/>
                    </a:p>
                  </a:txBody>
                  <a:tcPr marL="129910" marR="129910" marT="64955" marB="6495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(11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(2org)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(6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(7org)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(20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(1org)</a:t>
                      </a:r>
                      <a:endParaRPr lang="id-ID" sz="1100" dirty="0"/>
                    </a:p>
                  </a:txBody>
                  <a:tcPr marL="129910" marR="129910" marT="64955" marB="6495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(12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(-)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(7 org)</a:t>
                      </a:r>
                      <a:endParaRPr kumimoji="0" lang="id-ID" sz="1100" kern="1200" dirty="0" smtClean="0"/>
                    </a:p>
                    <a:p>
                      <a:pPr marL="0" indent="0"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id-ID" sz="1100" kern="1200" baseline="0" dirty="0" smtClean="0"/>
                        <a:t> (5 o</a:t>
                      </a:r>
                      <a:r>
                        <a:rPr kumimoji="0" lang="en-US" sz="1100" kern="1200" dirty="0" err="1" smtClean="0"/>
                        <a:t>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(20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(1 org)</a:t>
                      </a:r>
                      <a:endParaRPr kumimoji="0" lang="id-ID" sz="1100" kern="1200" dirty="0" smtClean="0"/>
                    </a:p>
                    <a:p>
                      <a:pPr algn="l"/>
                      <a:endParaRPr lang="id-ID" sz="1100" dirty="0"/>
                    </a:p>
                  </a:txBody>
                  <a:tcPr marL="129910" marR="129910" marT="64955" marB="64955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(4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(-)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(1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en-US" sz="1100" kern="1200" dirty="0" smtClean="0"/>
                        <a:t>3org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l"/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ya</a:t>
                      </a:r>
                      <a:r>
                        <a:rPr kumimoji="0" lang="en-US" sz="1100" kern="1200" dirty="0" smtClean="0"/>
                        <a:t> (20 org)</a:t>
                      </a:r>
                      <a:endParaRPr kumimoji="0" lang="id-ID" sz="1100" kern="1200" dirty="0" smtClean="0"/>
                    </a:p>
                    <a:p>
                      <a:pPr algn="l"/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(</a:t>
                      </a:r>
                      <a:r>
                        <a:rPr kumimoji="0" lang="en-US" sz="1100" kern="1200" dirty="0" smtClean="0"/>
                        <a:t>1org</a:t>
                      </a:r>
                      <a:r>
                        <a:rPr kumimoji="0" lang="en-US" sz="1100" kern="1200" dirty="0" smtClean="0"/>
                        <a:t>)</a:t>
                      </a:r>
                      <a:endParaRPr kumimoji="0" lang="id-ID" sz="1100" kern="1200" dirty="0" smtClean="0"/>
                    </a:p>
                    <a:p>
                      <a:pPr algn="l"/>
                      <a:endParaRPr lang="id-ID" sz="1100" dirty="0"/>
                    </a:p>
                  </a:txBody>
                  <a:tcPr marL="129910" marR="129910" marT="64955" marB="64955"/>
                </a:tc>
                <a:tc rowSpan="2">
                  <a:txBody>
                    <a:bodyPr/>
                    <a:lstStyle/>
                    <a:p>
                      <a:pPr marL="0" indent="0"/>
                      <a:r>
                        <a:rPr kumimoji="0" lang="en-US" sz="1100" kern="1200" dirty="0" smtClean="0"/>
                        <a:t>-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SPI: </a:t>
                      </a:r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didalam</a:t>
                      </a:r>
                      <a:r>
                        <a:rPr kumimoji="0" lang="en-US" sz="1100" kern="1200" dirty="0" smtClean="0"/>
                        <a:t> unit (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private)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sirkulasi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didalam</a:t>
                      </a:r>
                      <a:r>
                        <a:rPr kumimoji="0" lang="en-US" sz="1100" kern="1200" dirty="0" smtClean="0"/>
                        <a:t> unit </a:t>
                      </a:r>
                      <a:r>
                        <a:rPr kumimoji="0" lang="en-US" sz="1100" kern="1200" dirty="0" err="1" smtClean="0"/>
                        <a:t>juga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cukup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baik</a:t>
                      </a:r>
                      <a:r>
                        <a:rPr kumimoji="0" lang="en-US" sz="1100" kern="1200" dirty="0" smtClean="0"/>
                        <a:t>. </a:t>
                      </a:r>
                      <a:endParaRPr kumimoji="0" lang="id-ID" sz="1100" kern="1200" dirty="0" smtClean="0"/>
                    </a:p>
                    <a:p>
                      <a:pPr marL="0" indent="0"/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3b)</a:t>
                      </a:r>
                      <a:endParaRPr lang="id-ID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</a:endParaRPr>
                    </a:p>
                  </a:txBody>
                  <a:tcPr marL="129910" marR="129910" marT="64955" marB="64955"/>
                </a:tc>
              </a:tr>
              <a:tr h="2432944">
                <a:tc vMerge="1">
                  <a:txBody>
                    <a:bodyPr/>
                    <a:lstStyle/>
                    <a:p>
                      <a:endParaRPr lang="id-ID" sz="1000" dirty="0"/>
                    </a:p>
                  </a:txBody>
                  <a:tcPr marL="129910" marR="129910" marT="64955" marB="64955"/>
                </a:tc>
                <a:tc vMerge="1">
                  <a:txBody>
                    <a:bodyPr/>
                    <a:lstStyle/>
                    <a:p>
                      <a:endParaRPr lang="id-ID" sz="1000" dirty="0"/>
                    </a:p>
                  </a:txBody>
                  <a:tcPr marL="129910" marR="129910" marT="64955" marB="64955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area, </a:t>
                      </a:r>
                      <a:r>
                        <a:rPr kumimoji="0" lang="en-US" sz="1100" kern="1200" dirty="0" err="1" smtClean="0"/>
                        <a:t>karena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bisa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mendapatkan</a:t>
                      </a:r>
                      <a:r>
                        <a:rPr kumimoji="0" lang="en-US" sz="1100" kern="1200" dirty="0" smtClean="0"/>
                        <a:t> view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bebas</a:t>
                      </a:r>
                      <a:r>
                        <a:rPr kumimoji="0" lang="en-US" sz="1100" kern="1200" dirty="0" smtClean="0"/>
                        <a:t>.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cukup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leluasa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bergerak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,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sering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mengganti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posisi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terlalu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berdekatan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lain </a:t>
                      </a:r>
                      <a:r>
                        <a:rPr kumimoji="0" lang="en-US" sz="1100" kern="1200" dirty="0" err="1" smtClean="0"/>
                        <a:t>disamping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/>
                    </a:p>
                  </a:txBody>
                  <a:tcPr marL="129910" marR="129910" marT="64955" marB="64955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area, </a:t>
                      </a:r>
                      <a:r>
                        <a:rPr kumimoji="0" lang="en-US" sz="1100" kern="1200" dirty="0" err="1" smtClean="0"/>
                        <a:t>karena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bisa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mendapatkan</a:t>
                      </a:r>
                      <a:r>
                        <a:rPr kumimoji="0" lang="en-US" sz="1100" kern="1200" dirty="0" smtClean="0"/>
                        <a:t> view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bebas</a:t>
                      </a:r>
                      <a:r>
                        <a:rPr kumimoji="0" lang="en-US" sz="1100" kern="1200" dirty="0" smtClean="0"/>
                        <a:t>.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cukup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leluasa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bergerak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,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sering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mengganti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posisi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terlalu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berdekatan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lain </a:t>
                      </a:r>
                      <a:r>
                        <a:rPr kumimoji="0" lang="en-US" sz="1100" kern="1200" dirty="0" err="1" smtClean="0"/>
                        <a:t>disamping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/>
                    </a:p>
                  </a:txBody>
                  <a:tcPr marL="129910" marR="129910" marT="64955" marB="64955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 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unit, </a:t>
                      </a:r>
                      <a:r>
                        <a:rPr kumimoji="0" lang="en-US" sz="1100" kern="1200" dirty="0" err="1" smtClean="0"/>
                        <a:t>karena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privat</a:t>
                      </a:r>
                      <a:r>
                        <a:rPr kumimoji="0" lang="en-US" sz="1100" kern="1200" dirty="0" smtClean="0"/>
                        <a:t>.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cukup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leluasa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bergerak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,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sering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mengganti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posisi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 </a:t>
                      </a:r>
                      <a:r>
                        <a:rPr kumimoji="0" lang="en-US" sz="1100" kern="1200" dirty="0" err="1" smtClean="0"/>
                        <a:t>juga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merasa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terlalu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berdekatan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lain </a:t>
                      </a:r>
                      <a:r>
                        <a:rPr kumimoji="0" lang="en-US" sz="1100" kern="1200" dirty="0" err="1" smtClean="0"/>
                        <a:t>disamping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/>
                    </a:p>
                  </a:txBody>
                  <a:tcPr marL="129910" marR="129910" marT="64955" marB="64955"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/>
                    </a:p>
                  </a:txBody>
                  <a:tcPr marL="129910" marR="129910" marT="64955" marB="6495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3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4754"/>
                <a:gridCol w="1657246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15074">
                <a:tc rowSpan="2">
                  <a:txBody>
                    <a:bodyPr/>
                    <a:lstStyle/>
                    <a:p>
                      <a:pPr algn="ctr"/>
                      <a:endParaRPr lang="id-ID" sz="1100" dirty="0" smtClean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000" kern="1200" dirty="0" err="1" smtClean="0"/>
                        <a:t>Tunjungan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Plasa</a:t>
                      </a:r>
                      <a:r>
                        <a:rPr kumimoji="0" lang="en-US" sz="1000" kern="1200" dirty="0" smtClean="0"/>
                        <a:t> IV</a:t>
                      </a:r>
                      <a:endParaRPr lang="id-ID" sz="10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000" kern="1200" dirty="0" smtClean="0"/>
                        <a:t>Galaxy Mal II</a:t>
                      </a:r>
                      <a:endParaRPr lang="id-ID" sz="10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000" kern="1200" dirty="0" err="1" smtClean="0"/>
                        <a:t>Supermal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Pakuwon</a:t>
                      </a:r>
                      <a:r>
                        <a:rPr kumimoji="0" lang="en-US" sz="1000" kern="1200" dirty="0" smtClean="0"/>
                        <a:t> Indah</a:t>
                      </a:r>
                      <a:endParaRPr lang="id-ID" sz="10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9144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u</a:t>
                      </a:r>
                      <a:r>
                        <a:rPr kumimoji="0" lang="en-US" sz="1100" kern="1200" dirty="0" smtClean="0"/>
                        <a:t>nit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919046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4.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Fasilitas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apa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 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kursi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b. sofa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(20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(34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(20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(34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(20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(34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fasilitas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berupa</a:t>
                      </a:r>
                      <a:r>
                        <a:rPr kumimoji="0" lang="en-US" sz="1100" kern="1200" dirty="0" smtClean="0"/>
                        <a:t> sofa. 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(4)</a:t>
                      </a:r>
                      <a:endParaRPr lang="id-ID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</a:endParaRPr>
                    </a:p>
                  </a:txBody>
                  <a:tcPr/>
                </a:tc>
              </a:tr>
              <a:tr h="1030723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fasilitas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berupa</a:t>
                      </a:r>
                      <a:r>
                        <a:rPr kumimoji="0" lang="en-US" sz="1100" kern="1200" dirty="0" smtClean="0"/>
                        <a:t> sofa.</a:t>
                      </a:r>
                      <a:endParaRPr lang="id-ID" sz="11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fasilitas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berupa</a:t>
                      </a:r>
                      <a:r>
                        <a:rPr kumimoji="0" lang="en-US" sz="1100" kern="1200" dirty="0" smtClean="0"/>
                        <a:t> sofa.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 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fasilitas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berupa</a:t>
                      </a:r>
                      <a:r>
                        <a:rPr kumimoji="0" lang="en-US" sz="1100" kern="1200" dirty="0" smtClean="0"/>
                        <a:t> sofa.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  <a:tr h="2375146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5.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Jika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mendapatkan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inginkan</a:t>
                      </a:r>
                      <a:r>
                        <a:rPr kumimoji="0" lang="en-US" sz="1100" kern="1200" dirty="0" smtClean="0"/>
                        <a:t>, </a:t>
                      </a:r>
                      <a:r>
                        <a:rPr kumimoji="0" lang="en-US" sz="1100" kern="1200" dirty="0" err="1" smtClean="0"/>
                        <a:t>apa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lakukan</a:t>
                      </a:r>
                      <a:r>
                        <a:rPr kumimoji="0" lang="en-US" sz="1100" kern="1200" dirty="0" smtClean="0"/>
                        <a:t>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menunggu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hingga</a:t>
                      </a:r>
                      <a:r>
                        <a:rPr kumimoji="0" lang="en-US" sz="1100" kern="1200" dirty="0" smtClean="0"/>
                        <a:t> </a:t>
                      </a:r>
                      <a:endParaRPr kumimoji="0" lang="id-ID" sz="1100" kern="1200" dirty="0" smtClean="0"/>
                    </a:p>
                    <a:p>
                      <a:r>
                        <a:rPr kumimoji="0" lang="id-ID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 </a:t>
                      </a:r>
                    </a:p>
                    <a:p>
                      <a:r>
                        <a:rPr kumimoji="0" lang="id-ID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inginkan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ada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id-ID" sz="1100" kern="1200" dirty="0" smtClean="0"/>
                        <a:t> </a:t>
                      </a:r>
                    </a:p>
                    <a:p>
                      <a:r>
                        <a:rPr kumimoji="0" lang="id-ID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ada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saja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 c.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lain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(15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(5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(20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(20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(4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(7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(6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(7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(5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saja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bila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mendapatkan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inginkan</a:t>
                      </a:r>
                      <a:r>
                        <a:rPr kumimoji="0" lang="en-US" sz="1100" kern="1200" dirty="0" smtClean="0"/>
                        <a:t>. </a:t>
                      </a:r>
                      <a:endParaRPr kumimoji="0" lang="id-ID" sz="11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(5)</a:t>
                      </a:r>
                      <a:endParaRPr lang="id-ID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</a:endParaRPr>
                    </a:p>
                  </a:txBody>
                  <a:tcPr/>
                </a:tc>
              </a:tr>
              <a:tr h="1478865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saja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bila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mendapatkan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inginkan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saja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bila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mendapatkan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inginkan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saja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bila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tidak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mendapatkan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tempat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inginkan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" y="0"/>
          <a:ext cx="9143999" cy="685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95826"/>
                <a:gridCol w="1373317"/>
                <a:gridCol w="993295"/>
                <a:gridCol w="1052304"/>
                <a:gridCol w="1108191"/>
                <a:gridCol w="1055352"/>
                <a:gridCol w="1104170"/>
                <a:gridCol w="1000401"/>
                <a:gridCol w="1161143"/>
              </a:tblGrid>
              <a:tr h="358201">
                <a:tc rowSpan="2">
                  <a:txBody>
                    <a:bodyPr/>
                    <a:lstStyle/>
                    <a:p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Tunjungan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Plasa</a:t>
                      </a:r>
                      <a:r>
                        <a:rPr kumimoji="0" lang="en-US" sz="1100" kern="1200" dirty="0" smtClean="0"/>
                        <a:t> IV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smtClean="0"/>
                        <a:t>Galaxy Mal II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Supermal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Pakuwon</a:t>
                      </a:r>
                      <a:r>
                        <a:rPr kumimoji="0" lang="en-US" sz="1100" kern="1200" dirty="0" smtClean="0"/>
                        <a:t> Indah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69857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u</a:t>
                      </a:r>
                      <a:r>
                        <a:rPr kumimoji="0" lang="en-US" sz="1100" kern="1200" dirty="0" smtClean="0"/>
                        <a:t>nit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1132776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6.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Berapa</a:t>
                      </a:r>
                      <a:r>
                        <a:rPr kumimoji="0" lang="en-US" sz="1100" kern="1200" dirty="0" smtClean="0"/>
                        <a:t> lama</a:t>
                      </a:r>
                      <a:r>
                        <a:rPr kumimoji="0" lang="id-ID" sz="1100" kern="1200" baseline="0" dirty="0" smtClean="0"/>
                        <a:t> </a:t>
                      </a:r>
                      <a:r>
                        <a:rPr kumimoji="0" lang="en-US" sz="1100" kern="1200" dirty="0" err="1" smtClean="0"/>
                        <a:t>biasanya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&lt; 1,5 jam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b. &gt; 1,5 jam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(9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(18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(22 org)</a:t>
                      </a:r>
                      <a:endParaRPr kumimoji="0" lang="id-ID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(7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(7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&lt; 1,5 jam </a:t>
                      </a:r>
                      <a:r>
                        <a:rPr kumimoji="0" lang="en-US" sz="1100" kern="1200" dirty="0" err="1" smtClean="0"/>
                        <a:t>sedangkan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&gt;1,5 </a:t>
                      </a:r>
                      <a:r>
                        <a:rPr kumimoji="0" lang="en-US" sz="1100" kern="1200" dirty="0" smtClean="0"/>
                        <a:t>jam</a:t>
                      </a:r>
                      <a:r>
                        <a:rPr kumimoji="0" lang="id-ID" sz="1100" kern="1200" dirty="0" smtClean="0"/>
                        <a:t> </a:t>
                      </a:r>
                      <a:r>
                        <a:rPr kumimoji="0" lang="id-ID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6)</a:t>
                      </a:r>
                      <a:endParaRPr kumimoji="0" lang="id-ID" sz="2000" kern="1200" dirty="0" smtClean="0">
                        <a:solidFill>
                          <a:srgbClr val="FF0000"/>
                        </a:solidFill>
                        <a:latin typeface="Tw Cen MT Condensed Extra 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37946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&lt;</a:t>
                      </a:r>
                      <a:r>
                        <a:rPr kumimoji="0" lang="en-US" sz="1100" kern="1200" dirty="0" smtClean="0"/>
                        <a:t>1,5 jam, </a:t>
                      </a:r>
                      <a:r>
                        <a:rPr kumimoji="0" lang="en-US" sz="1100" kern="1200" dirty="0" err="1" smtClean="0"/>
                        <a:t>sedangkan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&gt;</a:t>
                      </a:r>
                      <a:r>
                        <a:rPr kumimoji="0" lang="en-US" sz="1100" kern="1200" dirty="0" smtClean="0"/>
                        <a:t>1,5 jam.</a:t>
                      </a:r>
                      <a:endParaRPr lang="id-ID" sz="11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&lt;</a:t>
                      </a:r>
                      <a:r>
                        <a:rPr kumimoji="0" lang="en-US" sz="1100" kern="1200" dirty="0" smtClean="0"/>
                        <a:t>1,5 jam, </a:t>
                      </a:r>
                      <a:r>
                        <a:rPr kumimoji="0" lang="en-US" sz="1100" kern="1200" dirty="0" err="1" smtClean="0"/>
                        <a:t>sedangkan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&gt;</a:t>
                      </a:r>
                      <a:r>
                        <a:rPr kumimoji="0" lang="en-US" sz="1100" kern="1200" dirty="0" smtClean="0"/>
                        <a:t>1,5 jam.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SPI </a:t>
                      </a:r>
                      <a:r>
                        <a:rPr kumimoji="0" lang="en-US" sz="1100" kern="1200" dirty="0" smtClean="0"/>
                        <a:t>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&lt;</a:t>
                      </a:r>
                      <a:r>
                        <a:rPr kumimoji="0" lang="en-US" sz="1100" kern="1200" dirty="0" smtClean="0"/>
                        <a:t>1,5 jam, </a:t>
                      </a:r>
                      <a:r>
                        <a:rPr kumimoji="0" lang="en-US" sz="1100" kern="1200" dirty="0" err="1" smtClean="0"/>
                        <a:t>sedangkan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&gt;</a:t>
                      </a:r>
                      <a:r>
                        <a:rPr kumimoji="0" lang="en-US" sz="1100" kern="1200" dirty="0" smtClean="0"/>
                        <a:t> 1,5 jam.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  <a:tr h="2195999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7.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Kegiatan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apa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biasanya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lakukan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de’Excelso?s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ngobrol</a:t>
                      </a:r>
                      <a:r>
                        <a:rPr kumimoji="0" lang="en-US" sz="1100" kern="1200" dirty="0" smtClean="0"/>
                        <a:t>/</a:t>
                      </a:r>
                      <a:r>
                        <a:rPr kumimoji="0" lang="en-US" sz="1100" kern="1200" dirty="0" err="1" smtClean="0"/>
                        <a:t>bersantai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mengerjakan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tugas</a:t>
                      </a:r>
                      <a:r>
                        <a:rPr kumimoji="0" lang="en-US" sz="1100" kern="1200" dirty="0" smtClean="0"/>
                        <a:t> / </a:t>
                      </a:r>
                      <a:r>
                        <a:rPr kumimoji="0" lang="en-US" sz="1100" kern="1200" dirty="0" err="1" smtClean="0"/>
                        <a:t>pekerjaan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c. </a:t>
                      </a:r>
                      <a:r>
                        <a:rPr kumimoji="0" lang="en-US" sz="1100" kern="1200" dirty="0" err="1" smtClean="0"/>
                        <a:t>bertemu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klien</a:t>
                      </a:r>
                      <a:r>
                        <a:rPr kumimoji="0" lang="en-US" sz="1100" kern="1200" dirty="0" smtClean="0"/>
                        <a:t>        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bisnis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d. </a:t>
                      </a:r>
                      <a:r>
                        <a:rPr kumimoji="0" lang="en-US" sz="1100" kern="1200" dirty="0" err="1" smtClean="0"/>
                        <a:t>istirahatsetelah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   </a:t>
                      </a:r>
                    </a:p>
                    <a:p>
                      <a:r>
                        <a:rPr kumimoji="0" lang="id-ID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lelah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jalan-jalan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e. </a:t>
                      </a:r>
                      <a:r>
                        <a:rPr kumimoji="0" lang="en-US" sz="1100" kern="1200" dirty="0" err="1" smtClean="0"/>
                        <a:t>Menikmati</a:t>
                      </a:r>
                      <a:r>
                        <a:rPr kumimoji="0" lang="id-ID" sz="1100" kern="1200" baseline="0" dirty="0" smtClean="0"/>
                        <a:t> </a:t>
                      </a:r>
                      <a:r>
                        <a:rPr kumimoji="0" lang="en-US" sz="1100" kern="1200" dirty="0" smtClean="0"/>
                        <a:t>menu </a:t>
                      </a:r>
                      <a:endParaRPr kumimoji="0" lang="id-ID" sz="1100" kern="1200" dirty="0" smtClean="0"/>
                    </a:p>
                    <a:p>
                      <a:r>
                        <a:rPr kumimoji="0" lang="id-ID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makanan</a:t>
                      </a:r>
                      <a:r>
                        <a:rPr kumimoji="0" lang="en-US" sz="1100" kern="1200" dirty="0" smtClean="0"/>
                        <a:t> yang </a:t>
                      </a:r>
                      <a:endParaRPr kumimoji="0" lang="id-ID" sz="1100" kern="1200" dirty="0" smtClean="0"/>
                    </a:p>
                    <a:p>
                      <a:r>
                        <a:rPr kumimoji="0" lang="id-ID" sz="1100" kern="1200" dirty="0" smtClean="0"/>
                        <a:t>    </a:t>
                      </a:r>
                      <a:r>
                        <a:rPr kumimoji="0" lang="en-US" sz="1100" kern="1200" dirty="0" err="1" smtClean="0"/>
                        <a:t>ada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(13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(4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(1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(34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(3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(-) </a:t>
                      </a:r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(1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(9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(8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(1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  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biasanya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ngobrol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bersantai</a:t>
                      </a:r>
                      <a:r>
                        <a:rPr kumimoji="0" lang="en-US" sz="1100" kern="1200" dirty="0" smtClean="0"/>
                        <a:t>. </a:t>
                      </a:r>
                      <a:endParaRPr kumimoji="0" lang="id-ID" sz="1100" kern="1200" dirty="0" smtClean="0"/>
                    </a:p>
                    <a:p>
                      <a:r>
                        <a:rPr kumimoji="0" lang="id-ID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(7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)</a:t>
                      </a:r>
                      <a:endParaRPr lang="id-ID" sz="2000" dirty="0">
                        <a:latin typeface="+mn-lt"/>
                      </a:endParaRPr>
                    </a:p>
                  </a:txBody>
                  <a:tcPr/>
                </a:tc>
              </a:tr>
              <a:tr h="1063221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</a:t>
                      </a:r>
                      <a:r>
                        <a:rPr kumimoji="0" lang="en-US" sz="1100" kern="1200" dirty="0" err="1" smtClean="0"/>
                        <a:t>biasanya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ngobrol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bersantai</a:t>
                      </a:r>
                      <a:endParaRPr kumimoji="0" lang="id-ID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</a:t>
                      </a:r>
                      <a:r>
                        <a:rPr kumimoji="0" lang="en-US" sz="1100" kern="1200" dirty="0" err="1" smtClean="0"/>
                        <a:t>biasanya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ngobrol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bersantai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biasanya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menghabiskan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waktu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ngobrol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bersantai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4393"/>
                <a:gridCol w="1166061"/>
                <a:gridCol w="1120620"/>
                <a:gridCol w="1065744"/>
                <a:gridCol w="1027016"/>
                <a:gridCol w="971174"/>
                <a:gridCol w="1015298"/>
                <a:gridCol w="997053"/>
                <a:gridCol w="1416641"/>
              </a:tblGrid>
              <a:tr h="373561">
                <a:tc rowSpan="2">
                  <a:txBody>
                    <a:bodyPr/>
                    <a:lstStyle/>
                    <a:p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 smtClean="0"/>
                    </a:p>
                    <a:p>
                      <a:endParaRPr lang="id-ID" sz="1100" dirty="0" smtClean="0"/>
                    </a:p>
                    <a:p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Tunjungan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Plasa</a:t>
                      </a:r>
                      <a:r>
                        <a:rPr kumimoji="0" lang="en-US" sz="1100" kern="1200" dirty="0" smtClean="0"/>
                        <a:t> IV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smtClean="0"/>
                        <a:t>Galaxy Mal II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Supermal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Pakuwon</a:t>
                      </a:r>
                      <a:r>
                        <a:rPr kumimoji="0" lang="en-US" sz="1100" kern="1200" dirty="0" smtClean="0"/>
                        <a:t> Indah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84025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u</a:t>
                      </a:r>
                      <a:r>
                        <a:rPr kumimoji="0" lang="en-US" sz="1100" kern="1200" dirty="0" smtClean="0"/>
                        <a:t>nit</a:t>
                      </a:r>
                      <a:endParaRPr lang="id-ID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1194876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8.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smtClean="0"/>
                        <a:t>Area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seperti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apa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terbuka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tertutup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(15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(35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kumimoji="0" lang="id-ID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(13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(7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(4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cenderung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area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tebuka</a:t>
                      </a:r>
                      <a:r>
                        <a:rPr kumimoji="0" lang="en-US" sz="1100" kern="1200" dirty="0" smtClean="0"/>
                        <a:t>. </a:t>
                      </a:r>
                      <a:endParaRPr kumimoji="0" lang="id-ID" sz="11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8)</a:t>
                      </a:r>
                      <a:endParaRPr kumimoji="0" lang="id-ID" sz="2000" kern="1200" dirty="0" smtClean="0">
                        <a:solidFill>
                          <a:srgbClr val="FF0000"/>
                        </a:solidFill>
                        <a:latin typeface="Tw Cen MT Condensed Extra 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614369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 </a:t>
                      </a:r>
                      <a:r>
                        <a:rPr kumimoji="0" lang="id-ID" sz="1100" kern="1200" dirty="0" smtClean="0">
                          <a:sym typeface="Wingdings" pitchFamily="2" charset="2"/>
                        </a:rPr>
                        <a:t></a:t>
                      </a:r>
                      <a:r>
                        <a:rPr kumimoji="0" lang="en-US" sz="1100" kern="1200" dirty="0" smtClean="0"/>
                        <a:t>area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tertutup</a:t>
                      </a:r>
                      <a:r>
                        <a:rPr kumimoji="0" lang="id-ID" sz="1100" kern="1200" dirty="0" smtClean="0"/>
                        <a:t>,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sedangkan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smtClean="0"/>
                        <a:t>yang </a:t>
                      </a:r>
                      <a:r>
                        <a:rPr kumimoji="0" lang="en-US" sz="1100" kern="1200" dirty="0" err="1" smtClean="0"/>
                        <a:t>memilih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duduk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area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terbuka</a:t>
                      </a:r>
                      <a:r>
                        <a:rPr kumimoji="0" lang="en-US" sz="1100" kern="1200" dirty="0" smtClean="0"/>
                        <a:t>.</a:t>
                      </a:r>
                      <a:endParaRPr kumimoji="0" lang="id-ID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area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terbuka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area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terbuka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  <a:tr h="1434995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9.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seperti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apa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terang</a:t>
                      </a:r>
                      <a:endParaRPr lang="id-ID" sz="1100" dirty="0" smtClean="0"/>
                    </a:p>
                    <a:p>
                      <a:r>
                        <a:rPr kumimoji="0" lang="en-US" sz="1100" kern="1200" dirty="0" smtClean="0"/>
                        <a:t>b</a:t>
                      </a:r>
                      <a:r>
                        <a:rPr kumimoji="0" lang="en-US" sz="1100" kern="1200" dirty="0" smtClean="0"/>
                        <a:t>. </a:t>
                      </a:r>
                      <a:r>
                        <a:rPr kumimoji="0" lang="en-US" sz="1100" kern="1200" dirty="0" err="1" smtClean="0"/>
                        <a:t>teduh</a:t>
                      </a:r>
                      <a:r>
                        <a:rPr kumimoji="0" lang="en-US" sz="1100" kern="1200" dirty="0" smtClean="0"/>
                        <a:t>/</a:t>
                      </a:r>
                      <a:r>
                        <a:rPr kumimoji="0" lang="en-US" sz="1100" kern="1200" dirty="0" err="1" smtClean="0"/>
                        <a:t>remang</a:t>
                      </a:r>
                      <a:r>
                        <a:rPr kumimoji="0" lang="en-US" sz="1100" kern="1200" dirty="0" smtClean="0"/>
                        <a:t> 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(18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(10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(30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(9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(8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(6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 org)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teduh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remang</a:t>
                      </a:r>
                      <a:r>
                        <a:rPr kumimoji="0" lang="en-US" sz="1100" kern="1200" dirty="0" smtClean="0"/>
                        <a:t>. 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9)</a:t>
                      </a:r>
                      <a:endParaRPr lang="id-ID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</a:endParaRPr>
                    </a:p>
                  </a:txBody>
                  <a:tcPr/>
                </a:tc>
              </a:tr>
              <a:tr h="1656174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teduh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remang</a:t>
                      </a:r>
                      <a:endParaRPr lang="id-ID" sz="1100" dirty="0" smtClean="0"/>
                    </a:p>
                    <a:p>
                      <a:pPr algn="ctr"/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 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teduh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remang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teduh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atau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remang</a:t>
                      </a:r>
                      <a:endParaRPr lang="id-ID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1" y="0"/>
          <a:ext cx="9144001" cy="6858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4393"/>
                <a:gridCol w="1166061"/>
                <a:gridCol w="1120620"/>
                <a:gridCol w="1065744"/>
                <a:gridCol w="1027016"/>
                <a:gridCol w="971175"/>
                <a:gridCol w="1015298"/>
                <a:gridCol w="997053"/>
                <a:gridCol w="1416641"/>
              </a:tblGrid>
              <a:tr h="430618">
                <a:tc rowSpan="2">
                  <a:txBody>
                    <a:bodyPr/>
                    <a:lstStyle/>
                    <a:p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 smtClean="0"/>
                    </a:p>
                    <a:p>
                      <a:endParaRPr lang="id-ID" sz="1100" dirty="0" smtClean="0"/>
                    </a:p>
                    <a:p>
                      <a:endParaRPr lang="id-ID" sz="11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Tunjungan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Plasa</a:t>
                      </a:r>
                      <a:r>
                        <a:rPr kumimoji="0" lang="en-US" sz="1100" kern="1200" dirty="0" smtClean="0"/>
                        <a:t> IV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smtClean="0"/>
                        <a:t>Galaxy Mal II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Supermal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Pakuwon</a:t>
                      </a:r>
                      <a:r>
                        <a:rPr kumimoji="0" lang="en-US" sz="1100" kern="1200" dirty="0" smtClean="0"/>
                        <a:t> Indah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1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63082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unit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dalam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id-ID" sz="1100" kern="1200" dirty="0" smtClean="0"/>
                        <a:t>u</a:t>
                      </a:r>
                      <a:r>
                        <a:rPr kumimoji="0" lang="en-US" sz="1100" kern="1200" dirty="0" smtClean="0"/>
                        <a:t>nit</a:t>
                      </a:r>
                      <a:endParaRPr lang="id-ID" sz="1100" dirty="0" smtClean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di</a:t>
                      </a:r>
                      <a:r>
                        <a:rPr kumimoji="0" lang="en-US" sz="1100" kern="1200" dirty="0" smtClean="0"/>
                        <a:t> open seating area</a:t>
                      </a:r>
                      <a:endParaRPr lang="id-ID" sz="1100" dirty="0">
                        <a:latin typeface="+mn-lt"/>
                      </a:endParaRPr>
                    </a:p>
                  </a:txBody>
                  <a:tcPr marL="129910" marR="129910" marT="64955" marB="6495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1838590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10.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warna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apa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anda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putih</a:t>
                      </a:r>
                      <a:endParaRPr lang="id-ID" sz="1100" dirty="0" smtClean="0"/>
                    </a:p>
                    <a:p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kuning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(20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(5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(35 org)</a:t>
                      </a:r>
                      <a:endParaRPr kumimoji="0" lang="id-ID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(9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(13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(10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(4 org)</a:t>
                      </a:r>
                      <a:endParaRPr lang="id-ID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warna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kuning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. </a:t>
                      </a:r>
                      <a:endParaRPr kumimoji="0" lang="id-ID" sz="11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10)</a:t>
                      </a:r>
                      <a:endParaRPr kumimoji="0" lang="id-ID" sz="2000" kern="1200" dirty="0" smtClean="0">
                        <a:solidFill>
                          <a:srgbClr val="FF0000"/>
                        </a:solidFill>
                        <a:latin typeface="Tw Cen MT Condensed Extra 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89673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warna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kuning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.</a:t>
                      </a:r>
                      <a:endParaRPr kumimoji="0" lang="id-ID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GM II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warna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kuning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menyukai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pencahayaan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warna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kuning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untuk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kafe</a:t>
                      </a:r>
                      <a:r>
                        <a:rPr kumimoji="0" lang="en-US" sz="1100" kern="1200" dirty="0" smtClean="0"/>
                        <a:t>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  <a:tr h="1766712">
                <a:tc rowSpan="2">
                  <a:txBody>
                    <a:bodyPr/>
                    <a:lstStyle/>
                    <a:p>
                      <a:r>
                        <a:rPr lang="id-ID" sz="1100" dirty="0" smtClean="0"/>
                        <a:t>11.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Secara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keseluruhan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bagaimana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servis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diberikan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?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baik</a:t>
                      </a:r>
                      <a:endParaRPr lang="id-ID" sz="1100" dirty="0" smtClean="0"/>
                    </a:p>
                    <a:p>
                      <a:r>
                        <a:rPr kumimoji="0" lang="en-US" sz="1100" kern="1200" dirty="0" smtClean="0"/>
                        <a:t>b. </a:t>
                      </a:r>
                      <a:r>
                        <a:rPr kumimoji="0" lang="en-US" sz="1100" kern="1200" dirty="0" err="1" smtClean="0"/>
                        <a:t>kurang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baik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(19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(40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(10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 org)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(12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(4 org)</a:t>
                      </a:r>
                      <a:endParaRPr kumimoji="0" lang="id-ID" sz="1100" kern="1200" dirty="0" smtClean="0"/>
                    </a:p>
                    <a:p>
                      <a:pPr algn="ctr"/>
                      <a:r>
                        <a:rPr kumimoji="0" lang="en-US" sz="1100" kern="1200" dirty="0" smtClean="0"/>
                        <a:t>(-)</a:t>
                      </a:r>
                      <a:endParaRPr lang="id-ID" sz="1100" dirty="0">
                        <a:latin typeface="+mn-lt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memberikan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penilaian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baik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terhadap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servis</a:t>
                      </a:r>
                      <a:r>
                        <a:rPr kumimoji="0" lang="en-US" sz="1100" kern="1200" dirty="0" smtClean="0"/>
                        <a:t> yang </a:t>
                      </a:r>
                      <a:r>
                        <a:rPr kumimoji="0" lang="en-US" sz="1100" kern="1200" dirty="0" err="1" smtClean="0"/>
                        <a:t>diberikan</a:t>
                      </a:r>
                      <a:r>
                        <a:rPr kumimoji="0" lang="en-US" sz="1100" kern="1200" dirty="0" smtClean="0"/>
                        <a:t>.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11)</a:t>
                      </a:r>
                      <a:endParaRPr lang="id-ID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</a:endParaRPr>
                    </a:p>
                  </a:txBody>
                  <a:tcPr/>
                </a:tc>
              </a:tr>
              <a:tr h="1069325"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000" kern="1200" dirty="0" err="1" smtClean="0"/>
                        <a:t>Kesimpulan</a:t>
                      </a:r>
                      <a:r>
                        <a:rPr kumimoji="0" lang="en-US" sz="1000" kern="1200" dirty="0" smtClean="0"/>
                        <a:t>:</a:t>
                      </a:r>
                      <a:endParaRPr kumimoji="0" lang="id-ID" sz="1000" kern="1200" dirty="0" smtClean="0"/>
                    </a:p>
                    <a:p>
                      <a:pPr algn="ctr"/>
                      <a:r>
                        <a:rPr kumimoji="0" lang="en-US" sz="1000" kern="1200" dirty="0" err="1" smtClean="0"/>
                        <a:t>Mayoritas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pengunjung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de’Excelso</a:t>
                      </a:r>
                      <a:r>
                        <a:rPr kumimoji="0" lang="en-US" sz="1000" kern="1200" dirty="0" smtClean="0"/>
                        <a:t> TP IV </a:t>
                      </a:r>
                      <a:r>
                        <a:rPr kumimoji="0" lang="en-US" sz="1000" kern="1200" dirty="0" err="1" smtClean="0"/>
                        <a:t>memberikan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penilaian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baik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terhadap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servis</a:t>
                      </a:r>
                      <a:r>
                        <a:rPr kumimoji="0" lang="en-US" sz="1000" kern="1200" dirty="0" smtClean="0"/>
                        <a:t> yang </a:t>
                      </a:r>
                      <a:r>
                        <a:rPr kumimoji="0" lang="en-US" sz="1000" kern="1200" dirty="0" err="1" smtClean="0"/>
                        <a:t>diberikan</a:t>
                      </a:r>
                      <a:r>
                        <a:rPr kumimoji="0" lang="en-US" sz="1000" kern="1200" dirty="0" smtClean="0"/>
                        <a:t>.</a:t>
                      </a:r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000" kern="1200" dirty="0" err="1" smtClean="0"/>
                        <a:t>Kesimpulan</a:t>
                      </a:r>
                      <a:r>
                        <a:rPr kumimoji="0" lang="en-US" sz="1000" kern="1200" dirty="0" smtClean="0"/>
                        <a:t>:</a:t>
                      </a:r>
                      <a:endParaRPr kumimoji="0" lang="id-ID" sz="1000" kern="1200" dirty="0" smtClean="0"/>
                    </a:p>
                    <a:p>
                      <a:pPr algn="ctr"/>
                      <a:r>
                        <a:rPr kumimoji="0" lang="en-US" sz="1000" kern="1200" dirty="0" err="1" smtClean="0"/>
                        <a:t>Mayoritas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pengunjung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de’Excelso</a:t>
                      </a:r>
                      <a:r>
                        <a:rPr kumimoji="0" lang="en-US" sz="1000" kern="1200" dirty="0" smtClean="0"/>
                        <a:t> GM II </a:t>
                      </a:r>
                      <a:r>
                        <a:rPr kumimoji="0" lang="en-US" sz="1000" kern="1200" dirty="0" err="1" smtClean="0"/>
                        <a:t>memberikan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penilaian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baik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terhadap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servis</a:t>
                      </a:r>
                      <a:r>
                        <a:rPr kumimoji="0" lang="en-US" sz="1000" kern="1200" dirty="0" smtClean="0"/>
                        <a:t> yang </a:t>
                      </a:r>
                      <a:r>
                        <a:rPr kumimoji="0" lang="en-US" sz="1000" kern="1200" dirty="0" err="1" smtClean="0"/>
                        <a:t>diberikan</a:t>
                      </a:r>
                      <a:r>
                        <a:rPr kumimoji="0" lang="en-US" sz="1000" kern="1200" dirty="0" smtClean="0"/>
                        <a:t>.</a:t>
                      </a:r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sz="1000" kern="1200" dirty="0" err="1" smtClean="0"/>
                        <a:t>Kesimpulan</a:t>
                      </a:r>
                      <a:r>
                        <a:rPr kumimoji="0" lang="en-US" sz="1000" kern="1200" dirty="0" smtClean="0"/>
                        <a:t>:</a:t>
                      </a:r>
                      <a:endParaRPr kumimoji="0" lang="id-ID" sz="1000" kern="1200" dirty="0" smtClean="0"/>
                    </a:p>
                    <a:p>
                      <a:pPr algn="ctr"/>
                      <a:r>
                        <a:rPr kumimoji="0" lang="en-US" sz="1000" kern="1200" dirty="0" err="1" smtClean="0"/>
                        <a:t>Mayoritas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pengunjung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de’Excelso</a:t>
                      </a:r>
                      <a:r>
                        <a:rPr kumimoji="0" lang="en-US" sz="1000" kern="1200" dirty="0" smtClean="0"/>
                        <a:t> SPI </a:t>
                      </a:r>
                      <a:r>
                        <a:rPr kumimoji="0" lang="en-US" sz="1000" kern="1200" dirty="0" err="1" smtClean="0"/>
                        <a:t>memberikan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penilaian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baik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terhadap</a:t>
                      </a:r>
                      <a:r>
                        <a:rPr kumimoji="0" lang="en-US" sz="1000" kern="1200" dirty="0" smtClean="0"/>
                        <a:t> </a:t>
                      </a:r>
                      <a:r>
                        <a:rPr kumimoji="0" lang="en-US" sz="1000" kern="1200" dirty="0" err="1" smtClean="0"/>
                        <a:t>servis</a:t>
                      </a:r>
                      <a:r>
                        <a:rPr kumimoji="0" lang="en-US" sz="1000" kern="1200" dirty="0" smtClean="0"/>
                        <a:t> yang </a:t>
                      </a:r>
                      <a:r>
                        <a:rPr kumimoji="0" lang="en-US" sz="1000" kern="1200" dirty="0" err="1" smtClean="0"/>
                        <a:t>diberikan</a:t>
                      </a:r>
                      <a:r>
                        <a:rPr kumimoji="0" lang="en-US" sz="1000" kern="1200" dirty="0" smtClean="0"/>
                        <a:t>.</a:t>
                      </a:r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sz="10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500694" y="3571876"/>
            <a:ext cx="3143272" cy="2857520"/>
          </a:xfrm>
          <a:prstGeom prst="ellipse">
            <a:avLst/>
          </a:prstGeom>
          <a:solidFill>
            <a:schemeClr val="tx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292892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ounded Rectangle 9"/>
          <p:cNvSpPr/>
          <p:nvPr/>
        </p:nvSpPr>
        <p:spPr>
          <a:xfrm>
            <a:off x="42859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28600"/>
            <a:ext cx="7358114" cy="9906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Analisa</a:t>
            </a:r>
            <a:r>
              <a:rPr lang="en-US" b="1" dirty="0" smtClean="0">
                <a:solidFill>
                  <a:schemeClr val="accent1"/>
                </a:solidFill>
              </a:rPr>
              <a:t> Data </a:t>
            </a:r>
            <a:r>
              <a:rPr lang="en-US" b="1" dirty="0" err="1" smtClean="0">
                <a:solidFill>
                  <a:schemeClr val="accent1"/>
                </a:solidFill>
              </a:rPr>
              <a:t>Perbandingan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Hasil</a:t>
            </a:r>
            <a:r>
              <a:rPr lang="en-US" b="1" dirty="0" smtClean="0">
                <a:solidFill>
                  <a:schemeClr val="accent1"/>
                </a:solidFill>
              </a:rPr>
              <a:t>  </a:t>
            </a:r>
            <a:r>
              <a:rPr lang="en-US" b="1" dirty="0" err="1" smtClean="0">
                <a:solidFill>
                  <a:schemeClr val="accent1"/>
                </a:solidFill>
              </a:rPr>
              <a:t>Kuisioner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57818" y="4214818"/>
            <a:ext cx="3071834" cy="178595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id-ID" dirty="0" smtClean="0"/>
              <a:t>	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Kesimpulan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3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 </a:t>
            </a:r>
            <a:r>
              <a:rPr lang="en-US" sz="3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seating area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disukai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karena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dalamnya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bisa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mendapatkan</a:t>
            </a:r>
            <a:r>
              <a:rPr lang="en-US" sz="3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view 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bebas</a:t>
            </a:r>
            <a:r>
              <a:rPr lang="en-US" sz="33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sz="3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827432"/>
            <a:ext cx="2000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1"/>
                </a:solidFill>
              </a:rPr>
              <a:t>Fakta (3a)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TP IV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GM II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suka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 </a:t>
            </a:r>
            <a:r>
              <a:rPr lang="id-ID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(view </a:t>
            </a:r>
            <a:r>
              <a:rPr lang="id-ID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 bebas</a:t>
            </a:r>
            <a:r>
              <a:rPr lang="id-ID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id-ID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1785926"/>
            <a:ext cx="200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1"/>
                </a:solidFill>
              </a:rPr>
              <a:t>Fakta (8)</a:t>
            </a:r>
          </a:p>
          <a:p>
            <a:r>
              <a:rPr lang="en-US" sz="1600" dirty="0" err="1" smtClean="0"/>
              <a:t>Pengunjung</a:t>
            </a:r>
            <a:r>
              <a:rPr lang="en-US" sz="1600" dirty="0" smtClean="0"/>
              <a:t> </a:t>
            </a:r>
            <a:r>
              <a:rPr lang="en-US" sz="1600" dirty="0" err="1" smtClean="0"/>
              <a:t>de’Excelso</a:t>
            </a:r>
            <a:r>
              <a:rPr lang="en-US" sz="1600" dirty="0" smtClean="0"/>
              <a:t> TP IV, GM II </a:t>
            </a:r>
            <a:r>
              <a:rPr lang="en-US" sz="1600" dirty="0" err="1" smtClean="0"/>
              <a:t>dan</a:t>
            </a:r>
            <a:r>
              <a:rPr lang="en-US" sz="1600" dirty="0" smtClean="0"/>
              <a:t> SPI </a:t>
            </a:r>
            <a:r>
              <a:rPr lang="en-US" sz="1600" dirty="0" err="1" smtClean="0"/>
              <a:t>cenderung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menyukai</a:t>
            </a:r>
            <a:r>
              <a:rPr lang="en-US" sz="1600" dirty="0" smtClean="0"/>
              <a:t> area </a:t>
            </a:r>
            <a:r>
              <a:rPr lang="en-US" sz="1600" dirty="0" err="1" smtClean="0"/>
              <a:t>kafe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tebuka</a:t>
            </a:r>
            <a:endParaRPr lang="id-ID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1428728" y="4143380"/>
            <a:ext cx="3071834" cy="1928826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1428728" y="4143380"/>
            <a:ext cx="3000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accent1"/>
                </a:solidFill>
              </a:rPr>
              <a:t>Analisa</a:t>
            </a:r>
            <a:r>
              <a:rPr lang="en-US" sz="1600" dirty="0" smtClean="0">
                <a:solidFill>
                  <a:schemeClr val="accent1"/>
                </a:solidFill>
              </a:rPr>
              <a:t>: </a:t>
            </a:r>
            <a:endParaRPr lang="id-ID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seating area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adalah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terbuka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menggunakan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pembatas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berupa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partisi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kecil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memungkinkan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kita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melihat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bebas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sebab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dinding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pembatas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menghalangi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dan menjaga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kontak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langsung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lingkungan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sekitar</a:t>
            </a:r>
            <a:r>
              <a:rPr lang="id-I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321571" y="367903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28728" y="378619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822695" y="367823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00562" y="500063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536811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10" grpId="0" animBg="1"/>
      <p:bldP spid="6" grpId="0" build="p"/>
      <p:bldP spid="7" grpId="0"/>
      <p:bldP spid="9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500694" y="3571876"/>
            <a:ext cx="3143272" cy="2857520"/>
          </a:xfrm>
          <a:prstGeom prst="ellipse">
            <a:avLst/>
          </a:prstGeom>
          <a:solidFill>
            <a:schemeClr val="tx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292892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42859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357818" y="4071942"/>
            <a:ext cx="3071834" cy="178595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Kesimpulan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id-ID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Fasilitas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berupa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sofa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memang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digemari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namun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bermasalah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fasilitas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berupa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kursi</a:t>
            </a:r>
            <a:endParaRPr kumimoji="0" lang="id-ID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d-ID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827432"/>
            <a:ext cx="200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1"/>
                </a:solidFill>
              </a:rPr>
              <a:t>Fakta (4)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TP IV, GM II,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menyukai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fasilitas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berupa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sofa</a:t>
            </a:r>
            <a:endParaRPr lang="id-ID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02" y="1785926"/>
            <a:ext cx="2000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1"/>
                </a:solidFill>
              </a:rPr>
              <a:t>Fakta di lapangan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TP IV, GM II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banyak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menggunakan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fasilitas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berupa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kursi</a:t>
            </a:r>
            <a:endParaRPr lang="id-ID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28728" y="4143380"/>
            <a:ext cx="3071834" cy="1928826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1500166" y="4298114"/>
            <a:ext cx="30003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accent1"/>
                </a:solidFill>
              </a:rPr>
              <a:t>Analisa</a:t>
            </a:r>
            <a:r>
              <a:rPr lang="en-US" sz="1600" dirty="0" smtClean="0">
                <a:solidFill>
                  <a:schemeClr val="accent1"/>
                </a:solidFill>
              </a:rPr>
              <a:t>: </a:t>
            </a:r>
            <a:endParaRPr lang="id-ID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400" dirty="0" err="1" smtClean="0"/>
              <a:t>Menurut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kuisioner</a:t>
            </a:r>
            <a:r>
              <a:rPr lang="en-US" sz="1400" dirty="0" smtClean="0"/>
              <a:t>, </a:t>
            </a:r>
            <a:r>
              <a:rPr lang="en-US" sz="1400" dirty="0" err="1" smtClean="0"/>
              <a:t>responden</a:t>
            </a:r>
            <a:r>
              <a:rPr lang="en-US" sz="1400" dirty="0" smtClean="0"/>
              <a:t> </a:t>
            </a:r>
            <a:r>
              <a:rPr lang="id-ID" sz="1400" dirty="0" smtClean="0"/>
              <a:t>lebih menyukai </a:t>
            </a:r>
            <a:r>
              <a:rPr lang="en-US" sz="1400" dirty="0" smtClean="0"/>
              <a:t>sofa. </a:t>
            </a:r>
            <a:r>
              <a:rPr lang="id-ID" sz="1400" dirty="0" smtClean="0"/>
              <a:t>Tetapi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lapangan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banyak</a:t>
            </a:r>
            <a:r>
              <a:rPr lang="id-ID" sz="1400" dirty="0" smtClean="0"/>
              <a:t> </a:t>
            </a:r>
            <a:r>
              <a:rPr lang="en-US" sz="1400" dirty="0" err="1" smtClean="0"/>
              <a:t>fasilitas</a:t>
            </a:r>
            <a:r>
              <a:rPr lang="en-US" sz="1400" dirty="0" smtClean="0"/>
              <a:t> </a:t>
            </a:r>
            <a:r>
              <a:rPr lang="en-US" sz="1400" dirty="0" err="1" smtClean="0"/>
              <a:t>duduk</a:t>
            </a:r>
            <a:r>
              <a:rPr lang="en-US" sz="1400" dirty="0" smtClean="0"/>
              <a:t> </a:t>
            </a:r>
            <a:r>
              <a:rPr lang="en-US" sz="1400" dirty="0" err="1" smtClean="0"/>
              <a:t>berupa</a:t>
            </a:r>
            <a:r>
              <a:rPr lang="en-US" sz="1400" dirty="0" smtClean="0"/>
              <a:t> </a:t>
            </a:r>
            <a:r>
              <a:rPr lang="en-US" sz="1400" dirty="0" err="1" smtClean="0"/>
              <a:t>kursi</a:t>
            </a:r>
            <a:r>
              <a:rPr lang="en-US" sz="1400" dirty="0" smtClean="0"/>
              <a:t>. </a:t>
            </a:r>
            <a:r>
              <a:rPr lang="en-US" sz="1400" dirty="0" err="1" smtClean="0"/>
              <a:t>Pengunjung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datang</a:t>
            </a:r>
            <a:r>
              <a:rPr lang="en-US" sz="1400" dirty="0" smtClean="0"/>
              <a:t> </a:t>
            </a:r>
            <a:r>
              <a:rPr lang="en-US" sz="1400" dirty="0" err="1" smtClean="0"/>
              <a:t>juga</a:t>
            </a:r>
            <a:r>
              <a:rPr lang="en-US" sz="1400" dirty="0" smtClean="0"/>
              <a:t> </a:t>
            </a:r>
            <a:r>
              <a:rPr lang="en-US" sz="1400" dirty="0" err="1" smtClean="0"/>
              <a:t>merasa</a:t>
            </a:r>
            <a:r>
              <a:rPr lang="en-US" sz="1400" dirty="0" smtClean="0"/>
              <a:t> </a:t>
            </a:r>
            <a:r>
              <a:rPr lang="en-US" sz="1400" dirty="0" err="1" smtClean="0"/>
              <a:t>cukup</a:t>
            </a:r>
            <a:r>
              <a:rPr lang="en-US" sz="1400" dirty="0" smtClean="0"/>
              <a:t> </a:t>
            </a:r>
            <a:r>
              <a:rPr lang="en-US" sz="1400" dirty="0" err="1" smtClean="0"/>
              <a:t>nyaman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fasilitas</a:t>
            </a:r>
            <a:r>
              <a:rPr lang="en-US" sz="1400" dirty="0" smtClean="0"/>
              <a:t> </a:t>
            </a:r>
            <a:r>
              <a:rPr lang="en-US" sz="1400" dirty="0" err="1" smtClean="0"/>
              <a:t>duduk</a:t>
            </a:r>
            <a:r>
              <a:rPr lang="en-US" sz="1400" dirty="0" smtClean="0"/>
              <a:t> yang </a:t>
            </a:r>
            <a:r>
              <a:rPr lang="en-US" sz="1400" dirty="0" err="1" smtClean="0"/>
              <a:t>ada</a:t>
            </a:r>
            <a:r>
              <a:rPr lang="en-US" sz="1400" dirty="0" smtClean="0"/>
              <a:t>. 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321571" y="367903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428728" y="378619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3822695" y="367823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00562" y="500063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536811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500694" y="3571876"/>
            <a:ext cx="3143272" cy="2857520"/>
          </a:xfrm>
          <a:prstGeom prst="ellipse">
            <a:avLst/>
          </a:prstGeom>
          <a:solidFill>
            <a:schemeClr val="tx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ounded Rectangle 6"/>
          <p:cNvSpPr/>
          <p:nvPr/>
        </p:nvSpPr>
        <p:spPr>
          <a:xfrm>
            <a:off x="292892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ounded Rectangle 7"/>
          <p:cNvSpPr/>
          <p:nvPr/>
        </p:nvSpPr>
        <p:spPr>
          <a:xfrm>
            <a:off x="42859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357818" y="4071942"/>
            <a:ext cx="3071834" cy="178595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Kesimpulan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id-ID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Luas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area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suatu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kafe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merupakan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salah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satu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aspek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mempengaruhi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memilih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tempat duduk di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sebuah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kafe</a:t>
            </a:r>
            <a:endParaRPr kumimoji="0" lang="id-ID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d-ID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827432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1"/>
                </a:solidFill>
              </a:rPr>
              <a:t>Fakta (3a)</a:t>
            </a:r>
          </a:p>
          <a:p>
            <a:pPr>
              <a:buNone/>
            </a:pP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TP IV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GM II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suka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area.</a:t>
            </a:r>
            <a:endParaRPr lang="id-ID" sz="16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1785926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1"/>
                </a:solidFill>
              </a:rPr>
              <a:t>Fakta (3b)</a:t>
            </a:r>
          </a:p>
          <a:p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suka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didalam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unit.</a:t>
            </a:r>
            <a:endParaRPr lang="id-ID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00100" y="4143380"/>
            <a:ext cx="3500462" cy="1928826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/>
        </p:nvSpPr>
        <p:spPr>
          <a:xfrm>
            <a:off x="1214414" y="4298114"/>
            <a:ext cx="32861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accent1"/>
                </a:solidFill>
              </a:rPr>
              <a:t>Analisa</a:t>
            </a:r>
            <a:r>
              <a:rPr lang="en-US" sz="1600" dirty="0" smtClean="0">
                <a:solidFill>
                  <a:schemeClr val="accent1"/>
                </a:solidFill>
              </a:rPr>
              <a:t>: </a:t>
            </a:r>
            <a:endParaRPr lang="id-ID" sz="16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1400" dirty="0" err="1" smtClean="0"/>
              <a:t>Luas</a:t>
            </a:r>
            <a:r>
              <a:rPr lang="en-US" sz="1400" dirty="0" smtClean="0"/>
              <a:t> </a:t>
            </a:r>
            <a:r>
              <a:rPr lang="en-US" sz="1400" dirty="0" smtClean="0"/>
              <a:t>area unit </a:t>
            </a:r>
            <a:r>
              <a:rPr lang="en-US" sz="1400" dirty="0" err="1" smtClean="0"/>
              <a:t>de’Excelso</a:t>
            </a:r>
            <a:r>
              <a:rPr lang="en-US" sz="1400" dirty="0" smtClean="0"/>
              <a:t> SPI </a:t>
            </a:r>
            <a:r>
              <a:rPr lang="id-ID" sz="1400" dirty="0" smtClean="0"/>
              <a:t>&gt; l</a:t>
            </a:r>
            <a:r>
              <a:rPr lang="en-US" sz="1400" dirty="0" err="1" smtClean="0"/>
              <a:t>uas</a:t>
            </a:r>
            <a:r>
              <a:rPr lang="en-US" sz="1400" dirty="0" smtClean="0"/>
              <a:t> </a:t>
            </a:r>
            <a:r>
              <a:rPr lang="id-ID" sz="1400" dirty="0" smtClean="0"/>
              <a:t>  </a:t>
            </a:r>
          </a:p>
          <a:p>
            <a:r>
              <a:rPr lang="id-ID" sz="1400" dirty="0" smtClean="0"/>
              <a:t> </a:t>
            </a:r>
            <a:r>
              <a:rPr lang="id-ID" sz="1400" dirty="0" smtClean="0"/>
              <a:t> </a:t>
            </a:r>
            <a:r>
              <a:rPr lang="en-US" sz="1400" dirty="0" smtClean="0"/>
              <a:t>area </a:t>
            </a:r>
            <a:r>
              <a:rPr lang="en-US" sz="1400" dirty="0" smtClean="0"/>
              <a:t>unit </a:t>
            </a:r>
            <a:r>
              <a:rPr lang="en-US" sz="1400" dirty="0" err="1" smtClean="0"/>
              <a:t>de’Excelso</a:t>
            </a:r>
            <a:r>
              <a:rPr lang="en-US" sz="1400" dirty="0" smtClean="0"/>
              <a:t> TP IV </a:t>
            </a:r>
            <a:r>
              <a:rPr lang="en-US" sz="1400" dirty="0" err="1" smtClean="0"/>
              <a:t>dan</a:t>
            </a:r>
            <a:r>
              <a:rPr lang="en-US" sz="1400" dirty="0" smtClean="0"/>
              <a:t> GM II. </a:t>
            </a:r>
            <a:endParaRPr lang="id-ID" sz="1400" dirty="0" smtClean="0"/>
          </a:p>
          <a:p>
            <a:pPr>
              <a:buFontTx/>
              <a:buChar char="-"/>
            </a:pPr>
            <a:r>
              <a:rPr lang="id-ID" sz="1400" dirty="0" smtClean="0"/>
              <a:t>L</a:t>
            </a:r>
            <a:r>
              <a:rPr lang="en-US" sz="1400" dirty="0" err="1" smtClean="0"/>
              <a:t>uas</a:t>
            </a:r>
            <a:r>
              <a:rPr lang="en-US" sz="1400" dirty="0" smtClean="0"/>
              <a:t> area </a:t>
            </a:r>
            <a:r>
              <a:rPr lang="en-US" sz="1400" i="1" dirty="0" smtClean="0"/>
              <a:t>open seating</a:t>
            </a:r>
            <a:r>
              <a:rPr lang="en-US" sz="1400" dirty="0" smtClean="0"/>
              <a:t> </a:t>
            </a:r>
            <a:r>
              <a:rPr lang="en-US" sz="1400" dirty="0" err="1" smtClean="0"/>
              <a:t>de’Excelso</a:t>
            </a:r>
            <a:r>
              <a:rPr lang="en-US" sz="1400" dirty="0" smtClean="0"/>
              <a:t> </a:t>
            </a:r>
            <a:r>
              <a:rPr lang="en-US" sz="1400" dirty="0" smtClean="0"/>
              <a:t>TP </a:t>
            </a:r>
            <a:r>
              <a:rPr lang="id-ID" sz="1400" dirty="0" smtClean="0"/>
              <a:t> </a:t>
            </a:r>
            <a:r>
              <a:rPr lang="en-US" sz="1400" dirty="0" smtClean="0"/>
              <a:t>IV </a:t>
            </a:r>
            <a:endParaRPr lang="id-ID" sz="1400" dirty="0" smtClean="0"/>
          </a:p>
          <a:p>
            <a:r>
              <a:rPr lang="id-ID" sz="1400" dirty="0" smtClean="0"/>
              <a:t> </a:t>
            </a:r>
            <a:r>
              <a:rPr lang="id-ID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smtClean="0"/>
              <a:t>GM II</a:t>
            </a:r>
            <a:r>
              <a:rPr lang="id-ID" sz="1400" dirty="0" smtClean="0"/>
              <a:t> &gt; </a:t>
            </a:r>
            <a:r>
              <a:rPr lang="en-US" sz="1400" dirty="0" err="1" smtClean="0"/>
              <a:t>luas</a:t>
            </a:r>
            <a:r>
              <a:rPr lang="en-US" sz="1400" dirty="0" smtClean="0"/>
              <a:t> </a:t>
            </a:r>
            <a:r>
              <a:rPr lang="en-US" sz="1400" i="1" dirty="0" smtClean="0"/>
              <a:t>open seating area</a:t>
            </a:r>
            <a:r>
              <a:rPr lang="en-US" sz="1400" dirty="0" smtClean="0"/>
              <a:t> </a:t>
            </a:r>
            <a:endParaRPr lang="id-ID" sz="1400" dirty="0" smtClean="0"/>
          </a:p>
          <a:p>
            <a:r>
              <a:rPr lang="id-ID" sz="1400" dirty="0" smtClean="0"/>
              <a:t> </a:t>
            </a:r>
            <a:r>
              <a:rPr lang="id-ID" sz="1400" dirty="0" smtClean="0"/>
              <a:t> </a:t>
            </a:r>
            <a:r>
              <a:rPr lang="en-US" sz="1400" dirty="0" err="1" smtClean="0"/>
              <a:t>de’Excelso</a:t>
            </a:r>
            <a:r>
              <a:rPr lang="en-US" sz="1400" dirty="0" smtClean="0"/>
              <a:t> </a:t>
            </a:r>
            <a:r>
              <a:rPr lang="en-US" sz="1400" dirty="0" smtClean="0"/>
              <a:t>SPI.</a:t>
            </a:r>
            <a:endParaRPr lang="id-ID" sz="1400" dirty="0" smtClean="0"/>
          </a:p>
          <a:p>
            <a:pPr>
              <a:buNone/>
            </a:pPr>
            <a:r>
              <a:rPr lang="id-ID" sz="1400" dirty="0" smtClean="0"/>
              <a:t>   </a:t>
            </a:r>
          </a:p>
          <a:p>
            <a:pPr>
              <a:buNone/>
            </a:pPr>
            <a:r>
              <a:rPr lang="en-US" sz="1400" dirty="0" smtClean="0"/>
              <a:t> 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321571" y="367903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28728" y="378619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822695" y="367823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00562" y="500063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536811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1" animBg="1"/>
      <p:bldP spid="9" grpId="0"/>
      <p:bldP spid="10" grpId="1"/>
      <p:bldP spid="11" grpId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5500694" y="3786190"/>
            <a:ext cx="3143272" cy="2857520"/>
          </a:xfrm>
          <a:prstGeom prst="ellipse">
            <a:avLst/>
          </a:prstGeom>
          <a:solidFill>
            <a:schemeClr val="tx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428860" y="1714488"/>
            <a:ext cx="2143140" cy="171451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Rounded Rectangle 5"/>
          <p:cNvSpPr/>
          <p:nvPr/>
        </p:nvSpPr>
        <p:spPr>
          <a:xfrm>
            <a:off x="142844" y="1714488"/>
            <a:ext cx="2214578" cy="171451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57818" y="4286256"/>
            <a:ext cx="3071834" cy="178595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Kesimpulan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id-ID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Pencahayaan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teduh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remang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warna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kuning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cocok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sebuah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kafe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karena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mampu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menghadirkan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suasana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nyaman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ruang</a:t>
            </a:r>
            <a:endParaRPr kumimoji="0" lang="id-ID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827432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chemeClr val="accent1"/>
                </a:solidFill>
              </a:rPr>
              <a:t>Fakta (9)</a:t>
            </a:r>
          </a:p>
          <a:p>
            <a:pPr>
              <a:buNone/>
            </a:pP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TP IV, GM II,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menyukai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pencahayaan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kafe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teduh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remang</a:t>
            </a:r>
            <a:endParaRPr lang="id-ID" sz="15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1785926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chemeClr val="accent1"/>
                </a:solidFill>
              </a:rPr>
              <a:t>Fakta (10)</a:t>
            </a:r>
          </a:p>
          <a:p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TP IV, GM II,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menyukai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pencahayaan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warna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kuning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kafe</a:t>
            </a:r>
            <a:endParaRPr lang="id-ID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0100" y="4143380"/>
            <a:ext cx="3500462" cy="2357454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14414" y="4298114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accent1"/>
                </a:solidFill>
              </a:rPr>
              <a:t>Analisa</a:t>
            </a:r>
            <a:r>
              <a:rPr lang="en-US" sz="1600" dirty="0" smtClean="0">
                <a:solidFill>
                  <a:schemeClr val="accent1"/>
                </a:solidFill>
              </a:rPr>
              <a:t>: </a:t>
            </a:r>
            <a:endParaRPr lang="id-ID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id-ID" sz="1400" dirty="0" smtClean="0"/>
              <a:t>P</a:t>
            </a:r>
            <a:r>
              <a:rPr lang="en-US" sz="1400" dirty="0" err="1" smtClean="0"/>
              <a:t>encahayaan</a:t>
            </a:r>
            <a:r>
              <a:rPr lang="en-US" sz="1400" dirty="0" smtClean="0"/>
              <a:t> </a:t>
            </a:r>
            <a:r>
              <a:rPr lang="en-US" sz="1400" dirty="0" smtClean="0"/>
              <a:t>yang </a:t>
            </a:r>
            <a:r>
              <a:rPr lang="en-US" sz="1400" dirty="0" err="1" smtClean="0"/>
              <a:t>teduh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remang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warna</a:t>
            </a:r>
            <a:r>
              <a:rPr lang="en-US" sz="1400" dirty="0" smtClean="0"/>
              <a:t> </a:t>
            </a:r>
            <a:r>
              <a:rPr lang="en-US" sz="1400" dirty="0" err="1" smtClean="0"/>
              <a:t>kuning</a:t>
            </a:r>
            <a:r>
              <a:rPr lang="id-ID" sz="1400" dirty="0" smtClean="0"/>
              <a:t> </a:t>
            </a:r>
            <a:r>
              <a:rPr lang="id-ID" sz="1400" dirty="0" smtClean="0">
                <a:sym typeface="Wingdings" pitchFamily="2" charset="2"/>
              </a:rPr>
              <a:t> </a:t>
            </a:r>
            <a:r>
              <a:rPr lang="en-US" sz="1400" dirty="0" err="1" smtClean="0"/>
              <a:t>mampu</a:t>
            </a:r>
            <a:r>
              <a:rPr lang="en-US" sz="1400" dirty="0" smtClean="0"/>
              <a:t> </a:t>
            </a:r>
            <a:r>
              <a:rPr lang="en-US" sz="1400" dirty="0" err="1" smtClean="0"/>
              <a:t>memberikan</a:t>
            </a:r>
            <a:r>
              <a:rPr lang="en-US" sz="1400" dirty="0" smtClean="0"/>
              <a:t> </a:t>
            </a:r>
            <a:r>
              <a:rPr lang="en-US" sz="1400" dirty="0" err="1" smtClean="0"/>
              <a:t>kesan</a:t>
            </a:r>
            <a:r>
              <a:rPr lang="en-US" sz="1400" dirty="0" smtClean="0"/>
              <a:t> </a:t>
            </a:r>
            <a:r>
              <a:rPr lang="en-US" sz="1400" dirty="0" err="1" smtClean="0"/>
              <a:t>menenangkan</a:t>
            </a:r>
            <a:r>
              <a:rPr lang="en-US" sz="1400" dirty="0" smtClean="0"/>
              <a:t> </a:t>
            </a:r>
            <a:r>
              <a:rPr lang="en-US" sz="1400" dirty="0" err="1" smtClean="0"/>
              <a:t>bagi</a:t>
            </a:r>
            <a:r>
              <a:rPr lang="en-US" sz="1400" dirty="0" smtClean="0"/>
              <a:t> </a:t>
            </a:r>
            <a:r>
              <a:rPr lang="en-US" sz="1400" dirty="0" err="1" smtClean="0"/>
              <a:t>pengunjung</a:t>
            </a:r>
            <a:r>
              <a:rPr lang="en-US" sz="1400" dirty="0" smtClean="0"/>
              <a:t>. </a:t>
            </a:r>
            <a:r>
              <a:rPr lang="en-US" sz="1400" dirty="0" err="1" smtClean="0"/>
              <a:t>menghadirkan</a:t>
            </a:r>
            <a:r>
              <a:rPr lang="en-US" sz="1400" dirty="0" smtClean="0"/>
              <a:t> </a:t>
            </a:r>
            <a:r>
              <a:rPr lang="en-US" sz="1400" dirty="0" err="1" smtClean="0"/>
              <a:t>suasana</a:t>
            </a:r>
            <a:r>
              <a:rPr lang="en-US" sz="1400" dirty="0" smtClean="0"/>
              <a:t> </a:t>
            </a:r>
            <a:r>
              <a:rPr lang="en-US" sz="1400" dirty="0" err="1" smtClean="0"/>
              <a:t>nyaman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ruangan</a:t>
            </a:r>
            <a:r>
              <a:rPr lang="en-US" sz="1400" dirty="0" smtClean="0"/>
              <a:t>. </a:t>
            </a:r>
            <a:endParaRPr lang="id-ID" sz="1400" dirty="0" smtClean="0"/>
          </a:p>
          <a:p>
            <a:pPr>
              <a:buNone/>
            </a:pPr>
            <a:r>
              <a:rPr lang="en-US" sz="1400" dirty="0" err="1" smtClean="0"/>
              <a:t>Tujuan</a:t>
            </a:r>
            <a:r>
              <a:rPr lang="en-US" sz="1400" dirty="0" smtClean="0"/>
              <a:t> </a:t>
            </a:r>
            <a:r>
              <a:rPr lang="en-US" sz="1400" dirty="0" err="1" smtClean="0"/>
              <a:t>utama</a:t>
            </a:r>
            <a:r>
              <a:rPr lang="en-US" sz="1400" dirty="0" smtClean="0"/>
              <a:t> </a:t>
            </a:r>
            <a:r>
              <a:rPr lang="en-US" sz="1400" dirty="0" err="1" smtClean="0"/>
              <a:t>kafe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id-ID" sz="1400" dirty="0" smtClean="0"/>
              <a:t>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hiburan</a:t>
            </a:r>
            <a:r>
              <a:rPr lang="en-US" sz="1400" dirty="0" smtClean="0"/>
              <a:t> </a:t>
            </a:r>
            <a:r>
              <a:rPr lang="id-ID" sz="1400" dirty="0" smtClean="0"/>
              <a:t>untuk </a:t>
            </a:r>
            <a:r>
              <a:rPr lang="en-US" sz="1400" dirty="0" err="1" smtClean="0"/>
              <a:t>merelaksasi</a:t>
            </a:r>
            <a:r>
              <a:rPr lang="en-US" sz="1400" dirty="0" smtClean="0"/>
              <a:t> </a:t>
            </a:r>
            <a:r>
              <a:rPr lang="en-US" sz="1400" dirty="0" err="1" smtClean="0"/>
              <a:t>diri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menawarkan</a:t>
            </a:r>
            <a:r>
              <a:rPr lang="en-US" sz="1400" dirty="0" smtClean="0"/>
              <a:t> </a:t>
            </a:r>
            <a:r>
              <a:rPr lang="en-US" sz="1400" dirty="0" err="1" smtClean="0"/>
              <a:t>suasana</a:t>
            </a:r>
            <a:r>
              <a:rPr lang="en-US" sz="1400" dirty="0" smtClean="0"/>
              <a:t> yang </a:t>
            </a:r>
            <a:r>
              <a:rPr lang="en-US" sz="1400" dirty="0" err="1" smtClean="0"/>
              <a:t>nyaman</a:t>
            </a:r>
            <a:r>
              <a:rPr lang="en-US" sz="1400" dirty="0" smtClean="0"/>
              <a:t>. 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892546" y="3607992"/>
            <a:ext cx="3579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71538" y="3786190"/>
            <a:ext cx="4572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22629" y="360680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00562" y="514351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751125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643438" y="1714488"/>
            <a:ext cx="2357454" cy="171451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1785926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chemeClr val="accent1"/>
                </a:solidFill>
              </a:rPr>
              <a:t>Fakta (7)</a:t>
            </a:r>
          </a:p>
          <a:p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datang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ke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TP IV, GM II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biasanya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menghabiskan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waktu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ngobrol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atau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bersantai</a:t>
            </a:r>
            <a:endParaRPr lang="id-ID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465769" y="360680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5500694" y="3571876"/>
            <a:ext cx="3143272" cy="2857520"/>
          </a:xfrm>
          <a:prstGeom prst="ellipse">
            <a:avLst/>
          </a:prstGeom>
          <a:solidFill>
            <a:schemeClr val="tx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92892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428596" y="1714488"/>
            <a:ext cx="2357454" cy="185738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5357818" y="4071942"/>
            <a:ext cx="3071834" cy="214314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Kesimpulan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id-ID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lvl="0" indent="-320040" algn="ctr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kumimoji="0" lang="id-ID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Area yang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kurang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luas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bila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diberi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dinding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pembatas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tinggi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masif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akan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terkesan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semakin</a:t>
            </a:r>
            <a:r>
              <a:rPr lang="en-US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4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sempit</a:t>
            </a:r>
            <a:r>
              <a:rPr lang="id-ID" sz="4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memberikan perasaan terkungkung dan tidak nyaman.</a:t>
            </a:r>
            <a:endParaRPr kumimoji="0" lang="id-ID" sz="2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827432"/>
            <a:ext cx="207170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00" dirty="0" smtClean="0">
                <a:solidFill>
                  <a:schemeClr val="accent1"/>
                </a:solidFill>
              </a:rPr>
              <a:t>Fakta (6)</a:t>
            </a:r>
          </a:p>
          <a:p>
            <a:pPr>
              <a:buNone/>
            </a:pPr>
            <a:r>
              <a:rPr lang="en-US" sz="1500" dirty="0" err="1" smtClean="0"/>
              <a:t>Pengunjung</a:t>
            </a:r>
            <a:r>
              <a:rPr lang="en-US" sz="1500" dirty="0" smtClean="0"/>
              <a:t> </a:t>
            </a:r>
            <a:r>
              <a:rPr lang="en-US" sz="1500" dirty="0" err="1" smtClean="0"/>
              <a:t>de’Excelso</a:t>
            </a:r>
            <a:r>
              <a:rPr lang="en-US" sz="1500" dirty="0" smtClean="0"/>
              <a:t> TP IV, GM II </a:t>
            </a:r>
            <a:r>
              <a:rPr lang="en-US" sz="1500" dirty="0" err="1" smtClean="0"/>
              <a:t>dan</a:t>
            </a:r>
            <a:r>
              <a:rPr lang="en-US" sz="1500" dirty="0" smtClean="0"/>
              <a:t> SPI yang </a:t>
            </a:r>
            <a:r>
              <a:rPr lang="en-US" sz="1500" dirty="0" err="1" smtClean="0"/>
              <a:t>memilih</a:t>
            </a:r>
            <a:r>
              <a:rPr lang="en-US" sz="1500" dirty="0" smtClean="0"/>
              <a:t> </a:t>
            </a:r>
            <a:r>
              <a:rPr lang="en-US" sz="1500" dirty="0" err="1" smtClean="0"/>
              <a:t>duduk</a:t>
            </a:r>
            <a:r>
              <a:rPr lang="en-US" sz="1500" dirty="0" smtClean="0"/>
              <a:t> </a:t>
            </a:r>
            <a:r>
              <a:rPr lang="en-US" sz="1500" dirty="0" err="1" smtClean="0"/>
              <a:t>di</a:t>
            </a:r>
            <a:r>
              <a:rPr lang="en-US" sz="1500" dirty="0" smtClean="0"/>
              <a:t> </a:t>
            </a:r>
            <a:r>
              <a:rPr lang="en-US" sz="1500" dirty="0" err="1" smtClean="0"/>
              <a:t>dalam</a:t>
            </a:r>
            <a:r>
              <a:rPr lang="en-US" sz="1500" dirty="0" smtClean="0"/>
              <a:t> unit </a:t>
            </a:r>
            <a:r>
              <a:rPr lang="en-US" sz="1500" dirty="0" err="1" smtClean="0"/>
              <a:t>cenderung</a:t>
            </a:r>
            <a:r>
              <a:rPr lang="en-US" sz="1500" dirty="0" smtClean="0"/>
              <a:t> </a:t>
            </a:r>
            <a:r>
              <a:rPr lang="en-US" sz="1500" dirty="0" err="1" smtClean="0"/>
              <a:t>menghabiskan</a:t>
            </a:r>
            <a:r>
              <a:rPr lang="en-US" sz="1500" dirty="0" smtClean="0"/>
              <a:t> </a:t>
            </a:r>
            <a:r>
              <a:rPr lang="en-US" sz="1500" dirty="0" err="1" smtClean="0"/>
              <a:t>waktu</a:t>
            </a:r>
            <a:r>
              <a:rPr lang="en-US" sz="1500" dirty="0" smtClean="0"/>
              <a:t> &lt; 1,5 jam</a:t>
            </a:r>
            <a:endParaRPr lang="id-ID" sz="15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1785926"/>
            <a:ext cx="21431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solidFill>
                  <a:schemeClr val="accent1"/>
                </a:solidFill>
              </a:rPr>
              <a:t>Fakta (6)</a:t>
            </a:r>
          </a:p>
          <a:p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TP IV, GM II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SPI yang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memilih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cenderung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menghabiskan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waktu</a:t>
            </a:r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&gt; 1,5 jam</a:t>
            </a:r>
            <a:endParaRPr lang="id-ID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0100" y="4143380"/>
            <a:ext cx="3500462" cy="2286016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14414" y="4298114"/>
            <a:ext cx="328614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 err="1" smtClean="0">
                <a:solidFill>
                  <a:schemeClr val="accent1"/>
                </a:solidFill>
              </a:rPr>
              <a:t>Analisa</a:t>
            </a:r>
            <a:r>
              <a:rPr lang="en-US" sz="1600" dirty="0" smtClean="0">
                <a:solidFill>
                  <a:schemeClr val="accent1"/>
                </a:solidFill>
              </a:rPr>
              <a:t>: </a:t>
            </a:r>
            <a:endParaRPr lang="id-ID" sz="16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en-US" sz="1400" dirty="0" err="1" smtClean="0"/>
              <a:t>Pengunjung</a:t>
            </a:r>
            <a:r>
              <a:rPr lang="en-US" sz="1400" dirty="0" smtClean="0"/>
              <a:t> </a:t>
            </a:r>
            <a:r>
              <a:rPr lang="en-US" sz="1400" dirty="0" err="1" smtClean="0"/>
              <a:t>menghabiskan</a:t>
            </a:r>
            <a:r>
              <a:rPr lang="en-US" sz="1400" dirty="0" smtClean="0"/>
              <a:t> </a:t>
            </a:r>
            <a:r>
              <a:rPr lang="en-US" sz="1400" dirty="0" err="1" smtClean="0"/>
              <a:t>waktu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sedikit</a:t>
            </a:r>
            <a:r>
              <a:rPr lang="en-US" sz="1400" dirty="0" smtClean="0"/>
              <a:t> </a:t>
            </a:r>
            <a:r>
              <a:rPr lang="en-US" sz="1400" dirty="0" err="1" smtClean="0"/>
              <a:t>ketika</a:t>
            </a:r>
            <a:r>
              <a:rPr lang="en-US" sz="1400" dirty="0" smtClean="0"/>
              <a:t> </a:t>
            </a:r>
            <a:r>
              <a:rPr lang="en-US" sz="1400" dirty="0" err="1" smtClean="0"/>
              <a:t>berada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smtClean="0"/>
              <a:t>unit</a:t>
            </a:r>
            <a:r>
              <a:rPr lang="id-ID" sz="1400" dirty="0" smtClean="0"/>
              <a:t> </a:t>
            </a:r>
            <a:r>
              <a:rPr lang="id-ID" sz="1400" dirty="0" smtClean="0">
                <a:sym typeface="Wingdings" pitchFamily="2" charset="2"/>
              </a:rPr>
              <a:t> </a:t>
            </a:r>
            <a:r>
              <a:rPr lang="en-US" sz="1400" dirty="0" smtClean="0"/>
              <a:t>area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unit </a:t>
            </a:r>
            <a:r>
              <a:rPr lang="en-US" sz="1400" dirty="0" err="1" smtClean="0"/>
              <a:t>cenderung</a:t>
            </a:r>
            <a:r>
              <a:rPr lang="en-US" sz="1400" dirty="0" smtClean="0"/>
              <a:t> </a:t>
            </a:r>
            <a:r>
              <a:rPr lang="en-US" sz="1400" dirty="0" err="1" smtClean="0"/>
              <a:t>lebih</a:t>
            </a:r>
            <a:r>
              <a:rPr lang="en-US" sz="1400" dirty="0" smtClean="0"/>
              <a:t> </a:t>
            </a:r>
            <a:r>
              <a:rPr lang="en-US" sz="1400" dirty="0" err="1" smtClean="0"/>
              <a:t>sempit</a:t>
            </a:r>
            <a:r>
              <a:rPr lang="en-US" sz="1400" dirty="0" smtClean="0"/>
              <a:t> </a:t>
            </a:r>
            <a:r>
              <a:rPr lang="en-US" sz="1400" dirty="0" err="1" smtClean="0"/>
              <a:t>daripada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i="1" dirty="0" smtClean="0"/>
              <a:t>open seating area. </a:t>
            </a:r>
            <a:r>
              <a:rPr lang="id-ID" sz="1400" i="1" dirty="0" smtClean="0"/>
              <a:t>D</a:t>
            </a:r>
            <a:r>
              <a:rPr lang="en-US" sz="1400" dirty="0" err="1" smtClean="0"/>
              <a:t>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unit, </a:t>
            </a:r>
            <a:r>
              <a:rPr lang="en-US" sz="1400" dirty="0" err="1" smtClean="0"/>
              <a:t>pengunjung</a:t>
            </a:r>
            <a:r>
              <a:rPr lang="en-US" sz="1400" dirty="0" smtClean="0"/>
              <a:t> </a:t>
            </a:r>
            <a:r>
              <a:rPr lang="en-US" sz="1400" dirty="0" err="1" smtClean="0"/>
              <a:t>dilingkupi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dinding-dinding</a:t>
            </a:r>
            <a:r>
              <a:rPr lang="en-US" sz="1400" dirty="0" smtClean="0"/>
              <a:t> yang </a:t>
            </a:r>
            <a:r>
              <a:rPr lang="en-US" sz="1400" dirty="0" err="1" smtClean="0"/>
              <a:t>tinggi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id-ID" sz="1400" dirty="0" smtClean="0"/>
              <a:t>masif yang menyebabkan rasa terkungkung dan tidak nyaman.</a:t>
            </a:r>
            <a:endParaRPr lang="id-ID" sz="1400" dirty="0" smtClean="0"/>
          </a:p>
          <a:p>
            <a:pPr>
              <a:buNone/>
            </a:pPr>
            <a:r>
              <a:rPr lang="en-US" sz="1400" dirty="0" smtClean="0"/>
              <a:t> </a:t>
            </a:r>
            <a:endParaRPr lang="id-ID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321571" y="367903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28728" y="378619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822695" y="3678239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00562" y="500063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536811" y="39639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53400" cy="990600"/>
          </a:xfrm>
        </p:spPr>
        <p:txBody>
          <a:bodyPr/>
          <a:lstStyle/>
          <a:p>
            <a:r>
              <a:rPr lang="id-ID" dirty="0" smtClean="0">
                <a:solidFill>
                  <a:schemeClr val="accent1"/>
                </a:solidFill>
              </a:rPr>
              <a:t>Latar Belakang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14546" y="3643314"/>
            <a:ext cx="4714908" cy="2857520"/>
          </a:xfrm>
          <a:prstGeom prst="ellipse">
            <a:avLst/>
          </a:prstGeom>
          <a:solidFill>
            <a:schemeClr val="tx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ounded Rectangle 4"/>
          <p:cNvSpPr/>
          <p:nvPr/>
        </p:nvSpPr>
        <p:spPr>
          <a:xfrm>
            <a:off x="2284396" y="1785926"/>
            <a:ext cx="2071702" cy="1643074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ounded Rectangle 5"/>
          <p:cNvSpPr/>
          <p:nvPr/>
        </p:nvSpPr>
        <p:spPr>
          <a:xfrm>
            <a:off x="357158" y="1857364"/>
            <a:ext cx="1571636" cy="1285884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71802" y="4143380"/>
            <a:ext cx="3071834" cy="21431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/>
            <a:r>
              <a:rPr lang="en-US" sz="1600" dirty="0" smtClean="0"/>
              <a:t>area </a:t>
            </a:r>
            <a:r>
              <a:rPr lang="en-US" sz="1600" dirty="0" smtClean="0"/>
              <a:t>unit </a:t>
            </a:r>
            <a:r>
              <a:rPr lang="en-US" sz="1600" dirty="0" err="1" smtClean="0"/>
              <a:t>dididesain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menarik</a:t>
            </a:r>
            <a:r>
              <a:rPr lang="en-US" sz="1600" dirty="0" smtClean="0"/>
              <a:t> </a:t>
            </a:r>
            <a:r>
              <a:rPr lang="en-US" sz="1600" dirty="0" err="1" smtClean="0"/>
              <a:t>daripada</a:t>
            </a:r>
            <a:r>
              <a:rPr lang="en-US" sz="1600" dirty="0" smtClean="0"/>
              <a:t> </a:t>
            </a:r>
            <a:r>
              <a:rPr lang="en-US" sz="1600" i="1" dirty="0" smtClean="0"/>
              <a:t>open </a:t>
            </a:r>
            <a:r>
              <a:rPr lang="en-US" sz="1600" i="1" dirty="0" smtClean="0"/>
              <a:t>seating area</a:t>
            </a:r>
            <a:r>
              <a:rPr lang="id-ID" sz="1600" i="1" dirty="0" smtClean="0"/>
              <a:t> </a:t>
            </a:r>
            <a:endParaRPr lang="id-ID" sz="1600" i="1" dirty="0" smtClean="0"/>
          </a:p>
          <a:p>
            <a:pPr algn="ctr"/>
            <a:endParaRPr lang="id-ID" sz="1600" i="1" dirty="0" smtClean="0"/>
          </a:p>
          <a:p>
            <a:pPr algn="ctr"/>
            <a:r>
              <a:rPr lang="id-ID" sz="2000" dirty="0" smtClean="0"/>
              <a:t>TETAPI </a:t>
            </a:r>
            <a:endParaRPr lang="id-ID" sz="2000" i="1" dirty="0" smtClean="0"/>
          </a:p>
          <a:p>
            <a:pPr algn="ctr"/>
            <a:endParaRPr lang="id-ID" sz="1600" dirty="0" smtClean="0"/>
          </a:p>
          <a:p>
            <a:pPr algn="ctr"/>
            <a:r>
              <a:rPr lang="en-US" sz="1600" dirty="0" err="1" smtClean="0"/>
              <a:t>pengunjung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id-ID" sz="1600" dirty="0" smtClean="0"/>
              <a:t>suka</a:t>
            </a:r>
            <a:r>
              <a:rPr lang="en-US" sz="1600" dirty="0" smtClean="0"/>
              <a:t> </a:t>
            </a:r>
            <a:r>
              <a:rPr lang="en-US" sz="1600" dirty="0" err="1" smtClean="0"/>
              <a:t>duduk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i="1" dirty="0" smtClean="0"/>
              <a:t>open seating area </a:t>
            </a:r>
            <a:r>
              <a:rPr lang="en-US" sz="1600" dirty="0" err="1" smtClean="0"/>
              <a:t>daripada</a:t>
            </a:r>
            <a:r>
              <a:rPr lang="en-US" sz="1600" dirty="0" smtClean="0"/>
              <a:t> </a:t>
            </a:r>
            <a:r>
              <a:rPr lang="en-US" sz="1600" dirty="0" err="1" smtClean="0"/>
              <a:t>duduk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unit</a:t>
            </a:r>
            <a:endParaRPr lang="id-ID" sz="1600" dirty="0" smtClean="0"/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id-ID" sz="2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970308"/>
            <a:ext cx="1571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Surabaya </a:t>
            </a:r>
            <a:r>
              <a:rPr lang="en-US" sz="1600" dirty="0" err="1" smtClean="0"/>
              <a:t>kota</a:t>
            </a:r>
            <a:r>
              <a:rPr lang="en-US" sz="1600" dirty="0" smtClean="0"/>
              <a:t> metropolitan</a:t>
            </a:r>
            <a:r>
              <a:rPr lang="id-ID" sz="1600" dirty="0" smtClean="0"/>
              <a:t> dengan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mobilitas</a:t>
            </a:r>
            <a:r>
              <a:rPr lang="en-US" sz="1600" dirty="0" smtClean="0"/>
              <a:t> </a:t>
            </a:r>
            <a:r>
              <a:rPr lang="en-US" sz="1600" dirty="0" err="1" smtClean="0"/>
              <a:t>tinggi</a:t>
            </a:r>
            <a:endParaRPr lang="id-ID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355834" y="200024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kesibukan</a:t>
            </a:r>
            <a:r>
              <a:rPr lang="en-US" sz="1600" dirty="0" smtClean="0"/>
              <a:t> yang </a:t>
            </a:r>
            <a:r>
              <a:rPr lang="en-US" sz="1600" dirty="0" err="1" smtClean="0"/>
              <a:t>cukup</a:t>
            </a:r>
            <a:r>
              <a:rPr lang="en-US" sz="1600" dirty="0" smtClean="0"/>
              <a:t> </a:t>
            </a:r>
            <a:r>
              <a:rPr lang="en-US" sz="1600" dirty="0" err="1" smtClean="0"/>
              <a:t>padat</a:t>
            </a:r>
            <a:r>
              <a:rPr lang="id-ID" sz="1600" dirty="0" smtClean="0"/>
              <a:t> </a:t>
            </a:r>
            <a:endParaRPr lang="id-ID" sz="1600" dirty="0" smtClean="0"/>
          </a:p>
          <a:p>
            <a:pPr algn="ctr"/>
            <a:endParaRPr lang="id-ID" sz="1600" dirty="0" smtClean="0"/>
          </a:p>
          <a:p>
            <a:pPr algn="ctr"/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kepenatan</a:t>
            </a:r>
            <a:r>
              <a:rPr lang="en-US" sz="1600" dirty="0" smtClean="0"/>
              <a:t> </a:t>
            </a:r>
            <a:r>
              <a:rPr lang="en-US" sz="1600" dirty="0" err="1" smtClean="0"/>
              <a:t>seseorang</a:t>
            </a:r>
            <a:endParaRPr lang="id-ID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248809" y="267890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714876" y="1785926"/>
            <a:ext cx="1714512" cy="1500198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4572000" y="1898870"/>
            <a:ext cx="2000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Kurang</a:t>
            </a:r>
            <a:r>
              <a:rPr lang="en-US" sz="1600" dirty="0" smtClean="0"/>
              <a:t> </a:t>
            </a:r>
            <a:r>
              <a:rPr lang="en-US" sz="1600" dirty="0" err="1" smtClean="0"/>
              <a:t>sarana</a:t>
            </a:r>
            <a:r>
              <a:rPr lang="en-US" sz="1600" dirty="0" smtClean="0"/>
              <a:t> </a:t>
            </a:r>
            <a:r>
              <a:rPr lang="en-US" sz="1600" dirty="0" err="1" smtClean="0"/>
              <a:t>hiburan</a:t>
            </a:r>
            <a:r>
              <a:rPr lang="en-US" sz="1600" dirty="0" smtClean="0"/>
              <a:t> </a:t>
            </a:r>
            <a:r>
              <a:rPr lang="id-ID" sz="1600" dirty="0" smtClean="0"/>
              <a:t>alam </a:t>
            </a:r>
            <a:r>
              <a:rPr lang="id-ID" sz="1600" dirty="0" smtClean="0">
                <a:sym typeface="Wingdings" pitchFamily="2" charset="2"/>
              </a:rPr>
              <a:t> </a:t>
            </a:r>
            <a:r>
              <a:rPr lang="id-ID" sz="1600" dirty="0" smtClean="0">
                <a:sym typeface="Wingdings" pitchFamily="2" charset="2"/>
              </a:rPr>
              <a:t>mal </a:t>
            </a:r>
            <a:r>
              <a:rPr lang="en-US" sz="1600" dirty="0" err="1" smtClean="0"/>
              <a:t>hiburan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alternatif</a:t>
            </a:r>
            <a:endParaRPr lang="id-ID" sz="1600" dirty="0" smtClean="0"/>
          </a:p>
          <a:p>
            <a:endParaRPr lang="id-ID" sz="1600" dirty="0" smtClean="0"/>
          </a:p>
          <a:p>
            <a:pPr algn="ctr"/>
            <a:r>
              <a:rPr lang="id-ID" sz="1600" dirty="0" smtClean="0"/>
              <a:t>kafe</a:t>
            </a:r>
            <a:endParaRPr lang="id-ID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5465769" y="2820983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786578" y="1928802"/>
            <a:ext cx="1928826" cy="1285884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6858016" y="2041746"/>
            <a:ext cx="2000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/>
              <a:t>de’Excelso :</a:t>
            </a:r>
          </a:p>
          <a:p>
            <a:pPr>
              <a:buFontTx/>
              <a:buChar char="-"/>
            </a:pPr>
            <a:r>
              <a:rPr lang="id-ID" sz="1600" dirty="0" smtClean="0"/>
              <a:t>Area unit</a:t>
            </a:r>
          </a:p>
          <a:p>
            <a:pPr>
              <a:buFontTx/>
              <a:buChar char="-"/>
            </a:pPr>
            <a:r>
              <a:rPr lang="id-ID" sz="1600" i="1" dirty="0" smtClean="0"/>
              <a:t>Open seating area</a:t>
            </a:r>
            <a:endParaRPr lang="id-ID" sz="1600" i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28794" y="2500306"/>
            <a:ext cx="428628" cy="8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357686" y="2500306"/>
            <a:ext cx="428628" cy="8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29388" y="2500306"/>
            <a:ext cx="428628" cy="8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7323158" y="4107661"/>
            <a:ext cx="1785156" cy="7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6929455" y="5000636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9" grpId="0" animBg="1"/>
      <p:bldP spid="20" grpId="0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accent1"/>
                </a:solidFill>
              </a:rPr>
              <a:t>Kesimpulan</a:t>
            </a:r>
            <a:endParaRPr lang="id-ID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53400" cy="44958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id-ID" dirty="0" smtClean="0"/>
              <a:t> </a:t>
            </a:r>
            <a:r>
              <a:rPr lang="id-ID" dirty="0" smtClean="0"/>
              <a:t>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id-ID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seating area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disukai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view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yang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bebas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id-ID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merasa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nyaman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merasa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terkungkung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sz="24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-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Pencahayaan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teduh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remang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warna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kuning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cocok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sebuah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kafe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mampu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menghadirkan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suasana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nyaman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dalam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ruang</a:t>
            </a: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Sofa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lebih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sukai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namun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juga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bermasalah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dengan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fasilitas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duduk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berupa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kursi</a:t>
            </a:r>
            <a:endParaRPr lang="id-ID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None/>
            </a:pPr>
            <a:endParaRPr lang="id-ID" sz="2400" dirty="0" smtClean="0"/>
          </a:p>
          <a:p>
            <a:pPr>
              <a:buNone/>
            </a:pPr>
            <a:endParaRPr lang="id-ID" dirty="0" smtClean="0"/>
          </a:p>
          <a:p>
            <a:pPr>
              <a:buFontTx/>
              <a:buChar char="-"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00232" y="2214554"/>
            <a:ext cx="5143536" cy="3714776"/>
          </a:xfrm>
          <a:prstGeom prst="ellipse">
            <a:avLst/>
          </a:prstGeom>
          <a:solidFill>
            <a:schemeClr val="tx2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"/>
          </p:nvPr>
        </p:nvSpPr>
        <p:spPr>
          <a:xfrm>
            <a:off x="2143108" y="3643314"/>
            <a:ext cx="4929222" cy="17859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id-ID" sz="6000" dirty="0" smtClean="0">
                <a:latin typeface="Aharoni" pitchFamily="2" charset="-79"/>
                <a:cs typeface="Aharoni" pitchFamily="2" charset="-79"/>
              </a:rPr>
              <a:t>Terima Kasih</a:t>
            </a:r>
            <a:endParaRPr lang="id-ID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5786446" y="507048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id-ID" dirty="0" smtClean="0">
                <a:solidFill>
                  <a:schemeClr val="accent1"/>
                </a:solidFill>
              </a:rPr>
              <a:t>Kerangka berpikir</a:t>
            </a:r>
            <a:endParaRPr lang="id-ID" dirty="0">
              <a:solidFill>
                <a:schemeClr val="accent1"/>
              </a:solidFill>
            </a:endParaRPr>
          </a:p>
        </p:txBody>
      </p:sp>
      <p:cxnSp>
        <p:nvCxnSpPr>
          <p:cNvPr id="4" name="Elbow Connector 3"/>
          <p:cNvCxnSpPr/>
          <p:nvPr/>
        </p:nvCxnSpPr>
        <p:spPr>
          <a:xfrm>
            <a:off x="1857356" y="3571876"/>
            <a:ext cx="642942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flipV="1">
            <a:off x="1857356" y="3071810"/>
            <a:ext cx="642942" cy="50006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282" y="2571744"/>
            <a:ext cx="1785950" cy="23083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en-US" dirty="0" err="1" smtClean="0">
                <a:latin typeface="+mj-lt"/>
              </a:rPr>
              <a:t>Fenomena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kafe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i="1" dirty="0" smtClean="0">
                <a:latin typeface="+mj-lt"/>
              </a:rPr>
              <a:t>open seating area: </a:t>
            </a:r>
            <a:r>
              <a:rPr lang="en-US" dirty="0" smtClean="0">
                <a:latin typeface="+mj-lt"/>
              </a:rPr>
              <a:t>area </a:t>
            </a:r>
            <a:r>
              <a:rPr lang="en-US" i="1" dirty="0" smtClean="0">
                <a:latin typeface="+mj-lt"/>
              </a:rPr>
              <a:t>open seating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biasanya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diminati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daripada</a:t>
            </a:r>
            <a:r>
              <a:rPr lang="en-US" dirty="0" smtClean="0">
                <a:latin typeface="+mj-lt"/>
              </a:rPr>
              <a:t> area </a:t>
            </a:r>
            <a:r>
              <a:rPr lang="en-US" dirty="0" err="1" smtClean="0">
                <a:latin typeface="+mj-lt"/>
              </a:rPr>
              <a:t>unitnya</a:t>
            </a:r>
            <a:endParaRPr lang="en-US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857364"/>
            <a:ext cx="1357322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duduk</a:t>
            </a:r>
            <a:r>
              <a:rPr lang="en-US" dirty="0" smtClean="0"/>
              <a:t> </a:t>
            </a:r>
            <a:r>
              <a:rPr lang="en-US" dirty="0" err="1" smtClean="0"/>
              <a:t>diluar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3643314"/>
            <a:ext cx="1357322" cy="2031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Pengaruh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apa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diakibatkan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kondisi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fisik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kafe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terhadap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peng</a:t>
            </a:r>
            <a:r>
              <a:rPr lang="id-ID" dirty="0" smtClean="0">
                <a:latin typeface="+mj-lt"/>
              </a:rPr>
              <a:t>unj</a:t>
            </a:r>
            <a:r>
              <a:rPr lang="en-US" dirty="0" smtClean="0">
                <a:latin typeface="+mj-lt"/>
              </a:rPr>
              <a:t>un</a:t>
            </a:r>
            <a:r>
              <a:rPr lang="id-ID" dirty="0" smtClean="0">
                <a:latin typeface="+mj-lt"/>
              </a:rPr>
              <a:t>g</a:t>
            </a:r>
            <a:endParaRPr lang="en-US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2357430"/>
            <a:ext cx="114300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Kuisioner</a:t>
            </a:r>
            <a:r>
              <a:rPr lang="en-US" dirty="0" smtClean="0">
                <a:latin typeface="+mj-lt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9124" y="3429000"/>
            <a:ext cx="135732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Pengamatan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fisik</a:t>
            </a:r>
            <a:endParaRPr lang="en-US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4857760"/>
            <a:ext cx="14287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+mj-lt"/>
              </a:rPr>
              <a:t>Dokumentasi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3571876"/>
            <a:ext cx="92869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Analisis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3571876"/>
            <a:ext cx="128588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Kesimpulan</a:t>
            </a:r>
            <a:r>
              <a:rPr lang="en-US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57620" y="2143116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57620" y="5500702"/>
            <a:ext cx="142876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320909" y="3821909"/>
            <a:ext cx="3358380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00496" y="250030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00496" y="378460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00496" y="499904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86446" y="378619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43768" y="378460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72132" y="2570156"/>
            <a:ext cx="35719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4678363" y="3821909"/>
            <a:ext cx="2501124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714744" y="1857364"/>
            <a:ext cx="2571768" cy="457203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ounded Rectangle 14"/>
          <p:cNvSpPr/>
          <p:nvPr/>
        </p:nvSpPr>
        <p:spPr>
          <a:xfrm>
            <a:off x="1071538" y="1857364"/>
            <a:ext cx="2500330" cy="457203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2" name="Picture 4" descr="I:\TUGAS AKHIR 2---\de'Excelso\TP\IMG00864-20100320-10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643182"/>
            <a:ext cx="2214578" cy="1660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 descr="I:\TUGAS AKHIR 2---\de'Excelso\TP\IMG00826-20100320-1004.jpg"/>
          <p:cNvPicPr>
            <a:picLocks noChangeAspect="1" noChangeArrowheads="1"/>
          </p:cNvPicPr>
          <p:nvPr/>
        </p:nvPicPr>
        <p:blipFill>
          <a:blip r:embed="rId3" cstate="print"/>
          <a:srcRect l="20370" b="27159"/>
          <a:stretch>
            <a:fillRect/>
          </a:stretch>
        </p:blipFill>
        <p:spPr bwMode="auto">
          <a:xfrm>
            <a:off x="1142976" y="4500570"/>
            <a:ext cx="229080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I:\TUGAS AKHIR 2---\de'Excelso\galaxy mall\IMG00576-20100106-2155.jpg"/>
          <p:cNvPicPr>
            <a:picLocks noChangeAspect="1" noChangeArrowheads="1"/>
          </p:cNvPicPr>
          <p:nvPr/>
        </p:nvPicPr>
        <p:blipFill>
          <a:blip r:embed="rId4" cstate="print"/>
          <a:srcRect l="13283" t="15447" r="10579" b="14634"/>
          <a:stretch>
            <a:fillRect/>
          </a:stretch>
        </p:blipFill>
        <p:spPr bwMode="auto">
          <a:xfrm>
            <a:off x="3857620" y="2643182"/>
            <a:ext cx="2357454" cy="1623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I:\TUGAS AKHIR 2---\de'Excelso\galaxy mall\IMG00579-20100106-2155.jpg"/>
          <p:cNvPicPr>
            <a:picLocks noChangeAspect="1" noChangeArrowheads="1"/>
          </p:cNvPicPr>
          <p:nvPr/>
        </p:nvPicPr>
        <p:blipFill>
          <a:blip r:embed="rId5" cstate="print"/>
          <a:srcRect l="5696" r="3183" b="14464"/>
          <a:stretch>
            <a:fillRect/>
          </a:stretch>
        </p:blipFill>
        <p:spPr bwMode="auto">
          <a:xfrm>
            <a:off x="3857620" y="4500570"/>
            <a:ext cx="2286016" cy="1609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285852" y="207167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 TP IV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7620" y="2038641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 GM II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29388" y="1857364"/>
            <a:ext cx="2500330" cy="457203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1" name="Picture 20"/>
          <p:cNvPicPr/>
          <p:nvPr/>
        </p:nvPicPr>
        <p:blipFill>
          <a:blip r:embed="rId6"/>
          <a:srcRect l="3030" t="10955" r="3030" b="26268"/>
          <a:stretch>
            <a:fillRect/>
          </a:stretch>
        </p:blipFill>
        <p:spPr bwMode="auto">
          <a:xfrm>
            <a:off x="6500826" y="2643182"/>
            <a:ext cx="2351169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" descr="I:\TUGAS AKHIR 2---\supermall sabtu minggu\IMG01006-20100417-1703.jpg"/>
          <p:cNvPicPr>
            <a:picLocks noChangeAspect="1" noChangeArrowheads="1"/>
          </p:cNvPicPr>
          <p:nvPr/>
        </p:nvPicPr>
        <p:blipFill>
          <a:blip r:embed="rId7" cstate="print"/>
          <a:srcRect l="11859" b="17948"/>
          <a:stretch>
            <a:fillRect/>
          </a:stretch>
        </p:blipFill>
        <p:spPr bwMode="auto">
          <a:xfrm>
            <a:off x="6500826" y="4429132"/>
            <a:ext cx="2357454" cy="1645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6715140" y="2038641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de’Excelso SPI</a:t>
            </a:r>
            <a:endParaRPr lang="id-ID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3071810"/>
            <a:ext cx="770980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AREAUNIT</a:t>
            </a:r>
            <a:endParaRPr lang="id-ID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786322"/>
            <a:ext cx="1071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</a:t>
            </a:r>
            <a:endParaRPr lang="id-ID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53400" cy="990600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/>
          <a:lstStyle/>
          <a:p>
            <a:r>
              <a:rPr lang="id-ID" dirty="0" smtClean="0">
                <a:solidFill>
                  <a:schemeClr val="accent1"/>
                </a:solidFill>
              </a:rPr>
              <a:t>Objek Kajian</a:t>
            </a:r>
            <a:endParaRPr lang="id-ID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2" grpId="0"/>
      <p:bldP spid="18" grpId="0"/>
      <p:bldP spid="19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428596" y="1643050"/>
            <a:ext cx="2143140" cy="5000660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ounded Rectangle 19"/>
          <p:cNvSpPr/>
          <p:nvPr/>
        </p:nvSpPr>
        <p:spPr>
          <a:xfrm>
            <a:off x="5572132" y="1643050"/>
            <a:ext cx="3143272" cy="5000660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Rounded Rectangle 18"/>
          <p:cNvSpPr/>
          <p:nvPr/>
        </p:nvSpPr>
        <p:spPr>
          <a:xfrm>
            <a:off x="2928926" y="1643050"/>
            <a:ext cx="2357454" cy="5000660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153400" cy="990600"/>
          </a:xfrm>
        </p:spPr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4" name="Picture 3" descr="C:\Users\Stephanie\Desktop\de'Excelso\TP\IMG00864-20100320-1046.jpg"/>
          <p:cNvPicPr/>
          <p:nvPr/>
        </p:nvPicPr>
        <p:blipFill>
          <a:blip r:embed="rId2" cstate="print"/>
          <a:srcRect l="8150" t="47894" r="24356"/>
          <a:stretch>
            <a:fillRect/>
          </a:stretch>
        </p:blipFill>
        <p:spPr bwMode="auto">
          <a:xfrm>
            <a:off x="642910" y="2500306"/>
            <a:ext cx="1714512" cy="99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Stephanie\Desktop\de'Excelso\TP\IMG00878-20100320-1054.jpg"/>
          <p:cNvPicPr/>
          <p:nvPr/>
        </p:nvPicPr>
        <p:blipFill>
          <a:blip r:embed="rId3" cstate="print"/>
          <a:srcRect l="19007" t="55254" r="35928" b="2127"/>
          <a:stretch>
            <a:fillRect/>
          </a:stretch>
        </p:blipFill>
        <p:spPr bwMode="auto">
          <a:xfrm>
            <a:off x="642910" y="3786190"/>
            <a:ext cx="1714512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C:\Users\Stephanie\Desktop\de'Excelso\TP\IMG00897-20100320-1112.jpg"/>
          <p:cNvPicPr/>
          <p:nvPr/>
        </p:nvPicPr>
        <p:blipFill>
          <a:blip r:embed="rId4" cstate="print"/>
          <a:srcRect l="10136" t="8250" r="37946" b="45035"/>
          <a:stretch>
            <a:fillRect/>
          </a:stretch>
        </p:blipFill>
        <p:spPr bwMode="auto">
          <a:xfrm>
            <a:off x="608514" y="5200662"/>
            <a:ext cx="1820346" cy="1228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C:\Users\Stephanie\Desktop\de'Excelso\galaxy mall\IMG00772-20100302-2058.jpg"/>
          <p:cNvPicPr/>
          <p:nvPr/>
        </p:nvPicPr>
        <p:blipFill>
          <a:blip r:embed="rId5" cstate="print"/>
          <a:srcRect l="14124" t="6652" r="15012" b="7105"/>
          <a:stretch>
            <a:fillRect/>
          </a:stretch>
        </p:blipFill>
        <p:spPr bwMode="auto">
          <a:xfrm>
            <a:off x="3214678" y="3786190"/>
            <a:ext cx="1643074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C:\Users\Stephanie\Desktop\de'Excelso\galaxy mall\IMG00773-20100302-2058.jpg"/>
          <p:cNvPicPr/>
          <p:nvPr/>
        </p:nvPicPr>
        <p:blipFill>
          <a:blip r:embed="rId6" cstate="print"/>
          <a:srcRect l="10514" t="10514" r="10631" b="28876"/>
          <a:stretch>
            <a:fillRect/>
          </a:stretch>
        </p:blipFill>
        <p:spPr bwMode="auto">
          <a:xfrm>
            <a:off x="3214678" y="5429264"/>
            <a:ext cx="1734923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C:\Users\Stephanie\Desktop\de'Excelso\galaxy mall\IMG00770-20100302-2024.jpg"/>
          <p:cNvPicPr/>
          <p:nvPr/>
        </p:nvPicPr>
        <p:blipFill>
          <a:blip r:embed="rId7" cstate="print"/>
          <a:srcRect t="33038" r="7766"/>
          <a:stretch>
            <a:fillRect/>
          </a:stretch>
        </p:blipFill>
        <p:spPr bwMode="auto">
          <a:xfrm>
            <a:off x="3071802" y="2428868"/>
            <a:ext cx="2071702" cy="112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C:\Users\Stephanie\Desktop\de'Excelso\supermall\IMG00590-20100107-1651.jpg"/>
          <p:cNvPicPr/>
          <p:nvPr/>
        </p:nvPicPr>
        <p:blipFill>
          <a:blip r:embed="rId8" cstate="print"/>
          <a:srcRect l="35093" t="51441" r="13516" b="13196"/>
          <a:stretch>
            <a:fillRect/>
          </a:stretch>
        </p:blipFill>
        <p:spPr bwMode="auto">
          <a:xfrm>
            <a:off x="6000760" y="3750471"/>
            <a:ext cx="2214578" cy="1250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C:\Users\Stephanie\Desktop\de'Excelso\supermall\20032010(022).jpg"/>
          <p:cNvPicPr/>
          <p:nvPr/>
        </p:nvPicPr>
        <p:blipFill>
          <a:blip r:embed="rId9" cstate="print"/>
          <a:srcRect l="25000" t="19271"/>
          <a:stretch>
            <a:fillRect/>
          </a:stretch>
        </p:blipFill>
        <p:spPr bwMode="auto">
          <a:xfrm>
            <a:off x="7286644" y="2428868"/>
            <a:ext cx="1285884" cy="1135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C:\Users\Stephanie\Desktop\de'Excelso\supermall\IMG00935-20100320-2205.jpg"/>
          <p:cNvPicPr/>
          <p:nvPr/>
        </p:nvPicPr>
        <p:blipFill>
          <a:blip r:embed="rId10" cstate="print"/>
          <a:srcRect l="10157" t="10865" r="7361" b="9100"/>
          <a:stretch>
            <a:fillRect/>
          </a:stretch>
        </p:blipFill>
        <p:spPr bwMode="auto">
          <a:xfrm>
            <a:off x="5643570" y="2428868"/>
            <a:ext cx="1571636" cy="1250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Stephanie\Desktop\TUGAS AKHIR sidang\de'Excelso\supermall\4.jpg"/>
          <p:cNvPicPr>
            <a:picLocks noChangeAspect="1" noChangeArrowheads="1"/>
          </p:cNvPicPr>
          <p:nvPr/>
        </p:nvPicPr>
        <p:blipFill>
          <a:blip r:embed="rId11"/>
          <a:srcRect l="8984" t="59375" r="51172" b="1562"/>
          <a:stretch>
            <a:fillRect/>
          </a:stretch>
        </p:blipFill>
        <p:spPr bwMode="auto">
          <a:xfrm>
            <a:off x="6215074" y="5091838"/>
            <a:ext cx="1785950" cy="1436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428596" y="192880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2">
                    <a:lumMod val="25000"/>
                  </a:schemeClr>
                </a:solidFill>
              </a:rPr>
              <a:t>de’Excelso TP IV</a:t>
            </a:r>
            <a:endParaRPr lang="id-ID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1802" y="185736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2">
                    <a:lumMod val="25000"/>
                  </a:schemeClr>
                </a:solidFill>
              </a:rPr>
              <a:t>de’Excelso GM II</a:t>
            </a:r>
            <a:endParaRPr lang="id-ID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43636" y="185736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chemeClr val="tx2">
                    <a:lumMod val="25000"/>
                  </a:schemeClr>
                </a:solidFill>
              </a:rPr>
              <a:t>de’Excelso SPI</a:t>
            </a:r>
            <a:endParaRPr lang="id-ID" sz="24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28596" y="285728"/>
            <a:ext cx="8153400" cy="990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Perabot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9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86446" y="1857364"/>
            <a:ext cx="3071834" cy="421484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d-ID" sz="4900" dirty="0" smtClean="0">
                <a:solidFill>
                  <a:schemeClr val="accent1"/>
                </a:solidFill>
              </a:rPr>
              <a:t>De’Excelso TP </a:t>
            </a:r>
            <a:r>
              <a:rPr lang="id-ID" sz="4900" dirty="0" smtClean="0">
                <a:solidFill>
                  <a:schemeClr val="accent1"/>
                </a:solidFill>
              </a:rPr>
              <a:t>IV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pic>
        <p:nvPicPr>
          <p:cNvPr id="4" name="Picture 3" descr="C:\Documents and Settings\Smart\Desktop\TUGAS AKHIR 2\de'Excelso\TP\IMG00623-20100107-2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257176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C:\Documents and Settings\Smart\Desktop\TUGAS AKHIR 2\tp weekend\IMG00389-20100417-2011.jpg"/>
          <p:cNvPicPr/>
          <p:nvPr/>
        </p:nvPicPr>
        <p:blipFill>
          <a:blip r:embed="rId3" cstate="print"/>
          <a:srcRect l="20789" r="10994" b="5509"/>
          <a:stretch>
            <a:fillRect/>
          </a:stretch>
        </p:blipFill>
        <p:spPr bwMode="auto">
          <a:xfrm rot="16200000">
            <a:off x="3032836" y="1610578"/>
            <a:ext cx="207819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Documents and Settings\Smart\Desktop\bb\pictures\IMG00089-20100416-21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357694"/>
            <a:ext cx="2500330" cy="1893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C:\Documents and Settings\Smart\Desktop\TUGAS AKHIR 2\tp weekend\IMG00391-20100418-1648.jpg"/>
          <p:cNvPicPr/>
          <p:nvPr/>
        </p:nvPicPr>
        <p:blipFill>
          <a:blip r:embed="rId5"/>
          <a:srcRect l="22811" t="19736" r="32433" b="39186"/>
          <a:stretch>
            <a:fillRect/>
          </a:stretch>
        </p:blipFill>
        <p:spPr bwMode="auto">
          <a:xfrm>
            <a:off x="2928926" y="4429132"/>
            <a:ext cx="2643206" cy="182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5720" y="37861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dan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 18.00</a:t>
            </a:r>
            <a:endParaRPr lang="id-ID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dan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 20.00</a:t>
            </a:r>
            <a:endParaRPr lang="id-ID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2357430"/>
            <a:ext cx="2928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 unit. 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Rata-rata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minggu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16.00-22.00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 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50-55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80 %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715008" y="1785926"/>
            <a:ext cx="3071834" cy="421484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d-ID" sz="4900" dirty="0" smtClean="0">
                <a:solidFill>
                  <a:schemeClr val="accent1"/>
                </a:solidFill>
              </a:rPr>
              <a:t>De’Excelso Galaxy Mal </a:t>
            </a:r>
            <a:r>
              <a:rPr lang="id-ID" sz="4900" dirty="0" smtClean="0">
                <a:solidFill>
                  <a:schemeClr val="accent1"/>
                </a:solidFill>
              </a:rPr>
              <a:t>II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7861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dan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 19.00</a:t>
            </a:r>
            <a:endParaRPr lang="id-ID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dan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 21.00</a:t>
            </a:r>
            <a:endParaRPr lang="id-ID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2136877"/>
            <a:ext cx="2857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seating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&gt;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unitnya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seperti di de’Excelso TP 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Rata-rata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minggu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16.00-22.00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±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45-55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70 %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area.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10" name="Picture 9" descr="C:\Documents and Settings\Smart\Desktop\TUGAS AKHIR 2---\galaxy sabtu minggu\jam 6.jpeg"/>
          <p:cNvPicPr/>
          <p:nvPr/>
        </p:nvPicPr>
        <p:blipFill>
          <a:blip r:embed="rId2"/>
          <a:srcRect l="4569" t="3049" r="15957" b="20736"/>
          <a:stretch>
            <a:fillRect/>
          </a:stretch>
        </p:blipFill>
        <p:spPr bwMode="auto">
          <a:xfrm>
            <a:off x="214282" y="1815222"/>
            <a:ext cx="2643206" cy="1899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C:\Documents and Settings\Smart\Desktop\TUGAS AKHIR 2---\galaxy sabtu minggu\jam 6 2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814200"/>
            <a:ext cx="2428892" cy="1824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 descr="C:\Documents and Settings\Smart\Desktop\TUGAS AKHIR 2---\galaxy sabtu minggu\jam 9 3.jpeg"/>
          <p:cNvPicPr/>
          <p:nvPr/>
        </p:nvPicPr>
        <p:blipFill>
          <a:blip r:embed="rId4"/>
          <a:srcRect r="15819" b="25792"/>
          <a:stretch>
            <a:fillRect/>
          </a:stretch>
        </p:blipFill>
        <p:spPr bwMode="auto">
          <a:xfrm>
            <a:off x="214282" y="4429132"/>
            <a:ext cx="2571768" cy="1698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 descr="C:\Documents and Settings\Smart\Desktop\TUGAS AKHIR 2---\galaxy sabtu minggu\jam 9 4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214818"/>
            <a:ext cx="2500330" cy="1875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786446" y="1785926"/>
            <a:ext cx="3071834" cy="4214842"/>
          </a:xfrm>
          <a:prstGeom prst="roundRect">
            <a:avLst/>
          </a:prstGeom>
          <a:solidFill>
            <a:srgbClr val="FFFF29">
              <a:alpha val="45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96276" cy="990600"/>
          </a:xfrm>
        </p:spPr>
        <p:txBody>
          <a:bodyPr>
            <a:noAutofit/>
          </a:bodyPr>
          <a:lstStyle/>
          <a:p>
            <a:r>
              <a:rPr lang="id-ID" dirty="0" smtClean="0">
                <a:solidFill>
                  <a:schemeClr val="accent1"/>
                </a:solidFill>
              </a:rPr>
              <a:t>De’Excelso Supermal Pakuwon </a:t>
            </a:r>
            <a:r>
              <a:rPr lang="id-ID" dirty="0" smtClean="0">
                <a:solidFill>
                  <a:schemeClr val="accent1"/>
                </a:solidFill>
              </a:rPr>
              <a:t>Indah</a:t>
            </a:r>
            <a:endParaRPr lang="id-ID" dirty="0">
              <a:solidFill>
                <a:schemeClr val="accent1"/>
              </a:solidFill>
            </a:endParaRPr>
          </a:p>
        </p:txBody>
      </p:sp>
      <p:pic>
        <p:nvPicPr>
          <p:cNvPr id="9" name="Picture 8" descr="C:\Documents and Settings\Smart\Desktop\TUGAS AKHIR 2\tp weekend\IMG00391-20100418-1648.jpg"/>
          <p:cNvPicPr/>
          <p:nvPr/>
        </p:nvPicPr>
        <p:blipFill>
          <a:blip r:embed="rId2"/>
          <a:srcRect l="22811" t="19736" r="32433" b="39186"/>
          <a:stretch>
            <a:fillRect/>
          </a:stretch>
        </p:blipFill>
        <p:spPr bwMode="auto">
          <a:xfrm>
            <a:off x="2928926" y="4429132"/>
            <a:ext cx="2643206" cy="182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5720" y="378619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dan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 18.00</a:t>
            </a:r>
            <a:endParaRPr lang="id-ID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dan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seating area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 20.00</a:t>
            </a:r>
            <a:endParaRPr lang="id-ID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2571744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</a:t>
            </a:r>
            <a:r>
              <a:rPr lang="id-ID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seating area.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Rata-rata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pada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sabtu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minggu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pukul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16.00-22.00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±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40-50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meja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60 %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pengunjung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</a:t>
            </a:r>
            <a:r>
              <a:rPr lang="id-ID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dalam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unit</a:t>
            </a:r>
            <a:endParaRPr lang="id-ID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14" name="Picture 13" descr="C:\Documents and Settings\Smart\Desktop\TUGAS AKHIR 2\IMG01009-20100417-1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14488"/>
            <a:ext cx="2428892" cy="1821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 descr="C:\Documents and Settings\Smart\Desktop\TUGAS AKHIR 2\IMG01006-20100417-1703.jpg"/>
          <p:cNvPicPr/>
          <p:nvPr/>
        </p:nvPicPr>
        <p:blipFill>
          <a:blip r:embed="rId4" cstate="print"/>
          <a:srcRect b="18391"/>
          <a:stretch>
            <a:fillRect/>
          </a:stretch>
        </p:blipFill>
        <p:spPr bwMode="auto">
          <a:xfrm>
            <a:off x="2786050" y="1857364"/>
            <a:ext cx="2801175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 descr="C:\Documents and Settings\Smart\Desktop\TUGAS AKHIR 2\SUPERMAL 17 APRIL 2010\DSC002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9" y="4357694"/>
            <a:ext cx="2475913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Analisa </a:t>
            </a:r>
            <a:r>
              <a:rPr lang="en-US" dirty="0" err="1" smtClean="0"/>
              <a:t>Perbandingan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Kuisioner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0" y="642918"/>
          <a:ext cx="9144002" cy="61892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9114"/>
                <a:gridCol w="965054"/>
                <a:gridCol w="1124262"/>
                <a:gridCol w="1124262"/>
                <a:gridCol w="530753"/>
                <a:gridCol w="593510"/>
                <a:gridCol w="1132042"/>
                <a:gridCol w="291809"/>
                <a:gridCol w="824673"/>
                <a:gridCol w="105413"/>
                <a:gridCol w="1018849"/>
                <a:gridCol w="1124261"/>
              </a:tblGrid>
              <a:tr h="2423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No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/>
                        <a:t>PERTANYAAN</a:t>
                      </a:r>
                      <a:endParaRPr lang="en-US" sz="105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kern="1200" dirty="0" smtClean="0"/>
                        <a:t>HASIL KUISIONER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FAKTA</a:t>
                      </a:r>
                      <a:endParaRPr lang="en-US" sz="11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88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1.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de’Excelso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mana</a:t>
                      </a:r>
                      <a:r>
                        <a:rPr lang="en-US" sz="1100" dirty="0"/>
                        <a:t> yang </a:t>
                      </a:r>
                      <a:r>
                        <a:rPr lang="en-US" sz="1100" dirty="0" err="1"/>
                        <a:t>sering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anda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datangi</a:t>
                      </a:r>
                      <a:r>
                        <a:rPr lang="en-US" sz="1100" dirty="0"/>
                        <a:t> ?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0" lang="en-US" sz="1100" kern="1200" dirty="0" smtClean="0"/>
                        <a:t>a. </a:t>
                      </a:r>
                      <a:r>
                        <a:rPr kumimoji="0" lang="en-US" sz="1100" kern="1200" dirty="0" err="1" smtClean="0"/>
                        <a:t>Tunjungan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Plasa</a:t>
                      </a:r>
                      <a:r>
                        <a:rPr kumimoji="0" lang="en-US" sz="1100" kern="1200" dirty="0" smtClean="0"/>
                        <a:t> IV (TP IV)</a:t>
                      </a:r>
                    </a:p>
                    <a:p>
                      <a:pPr algn="ctr"/>
                      <a:r>
                        <a:rPr kumimoji="0" lang="en-US" sz="1100" kern="1200" dirty="0" smtClean="0"/>
                        <a:t>60 </a:t>
                      </a:r>
                      <a:r>
                        <a:rPr kumimoji="0" lang="en-US" sz="1100" kern="1200" dirty="0" err="1" smtClean="0"/>
                        <a:t>orang</a:t>
                      </a:r>
                      <a:endParaRPr lang="en-US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b. Galaxy Mal II (GM II)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24 </a:t>
                      </a:r>
                      <a:r>
                        <a:rPr lang="en-US" sz="1100" dirty="0" err="1" smtClean="0"/>
                        <a:t>orang</a:t>
                      </a:r>
                      <a:endParaRPr lang="en-US" sz="11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smtClean="0"/>
                        <a:t>c. </a:t>
                      </a:r>
                      <a:r>
                        <a:rPr kumimoji="0" lang="en-US" sz="1050" kern="1200" dirty="0" err="1" smtClean="0"/>
                        <a:t>Supermal</a:t>
                      </a:r>
                      <a:r>
                        <a:rPr kumimoji="0" lang="en-US" sz="1050" kern="1200" dirty="0" smtClean="0"/>
                        <a:t> </a:t>
                      </a:r>
                      <a:r>
                        <a:rPr kumimoji="0" lang="en-US" sz="1050" kern="1200" dirty="0" err="1" smtClean="0"/>
                        <a:t>Pakuwon</a:t>
                      </a:r>
                      <a:r>
                        <a:rPr kumimoji="0" lang="en-US" sz="1050" kern="1200" dirty="0" smtClean="0"/>
                        <a:t> Indah </a:t>
                      </a:r>
                      <a:r>
                        <a:rPr kumimoji="0" lang="en-US" sz="1100" kern="1200" dirty="0" smtClean="0"/>
                        <a:t>(</a:t>
                      </a:r>
                      <a:r>
                        <a:rPr kumimoji="0" lang="en-US" sz="1100" kern="1200" dirty="0" smtClean="0"/>
                        <a:t>SPI)</a:t>
                      </a:r>
                      <a:r>
                        <a:rPr kumimoji="0" lang="id-ID" sz="1100" kern="1200" baseline="0" dirty="0" smtClean="0"/>
                        <a:t>   </a:t>
                      </a:r>
                      <a:r>
                        <a:rPr kumimoji="0" lang="en-US" sz="1100" kern="1200" dirty="0" smtClean="0"/>
                        <a:t>16 </a:t>
                      </a:r>
                      <a:r>
                        <a:rPr kumimoji="0" lang="en-US" sz="1100" kern="1200" dirty="0" err="1" smtClean="0"/>
                        <a:t>orang</a:t>
                      </a:r>
                      <a:endParaRPr lang="en-US" sz="1100" dirty="0"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Penggunjung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IV. </a:t>
                      </a: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(1)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02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kumimoji="0" lang="en-US" sz="1100" kern="1200" dirty="0" err="1" smtClean="0"/>
                        <a:t>Kesimpulan</a:t>
                      </a:r>
                      <a:r>
                        <a:rPr kumimoji="0" lang="en-US" sz="1100" kern="1200" dirty="0" smtClean="0"/>
                        <a:t>:</a:t>
                      </a:r>
                    </a:p>
                    <a:p>
                      <a:pPr algn="ctr"/>
                      <a:r>
                        <a:rPr kumimoji="0" lang="en-US" sz="1100" kern="1200" dirty="0" err="1" smtClean="0"/>
                        <a:t>Sebagian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besar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responden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menyatakan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bahwa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mereka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sering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</a:t>
                      </a:r>
                      <a:endParaRPr kumimoji="0" lang="id-ID" sz="1100" kern="1200" dirty="0" smtClean="0"/>
                    </a:p>
                    <a:p>
                      <a:pPr algn="ctr"/>
                      <a:endParaRPr kumimoji="0" lang="en-US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457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/>
                        <a:t>2.</a:t>
                      </a:r>
                      <a:endParaRPr lang="en-US" sz="11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Kapan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biasanya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anda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datang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de’Excelso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?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a. weekdays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senin-jumat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12 org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b. weekend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sabtu-minggu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48 org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a. weekdays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senin-jumat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 org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b. weekend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sabtu-minggu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19 org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a. weekdays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senin-jumat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5 org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b. weekend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(</a:t>
                      </a:r>
                      <a:r>
                        <a:rPr lang="en-US" sz="1100" dirty="0" err="1"/>
                        <a:t>sabtu-minggu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11 org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kumimoji="0" lang="en-US" sz="1100" kern="1200" dirty="0" err="1" smtClean="0"/>
                        <a:t>Pengunjung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lebih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suka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datang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ke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de’Excelso</a:t>
                      </a:r>
                      <a:r>
                        <a:rPr kumimoji="0" lang="en-US" sz="1100" kern="1200" dirty="0" smtClean="0"/>
                        <a:t> TP IV, GM II, </a:t>
                      </a:r>
                      <a:r>
                        <a:rPr kumimoji="0" lang="en-US" sz="1100" kern="1200" dirty="0" err="1" smtClean="0"/>
                        <a:t>dan</a:t>
                      </a:r>
                      <a:r>
                        <a:rPr kumimoji="0" lang="en-US" sz="1100" kern="1200" dirty="0" smtClean="0"/>
                        <a:t> SPI </a:t>
                      </a:r>
                      <a:r>
                        <a:rPr kumimoji="0" lang="en-US" sz="1100" kern="1200" dirty="0" err="1" smtClean="0"/>
                        <a:t>pada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akhir</a:t>
                      </a:r>
                      <a:r>
                        <a:rPr kumimoji="0" lang="en-US" sz="1100" kern="1200" dirty="0" smtClean="0"/>
                        <a:t> </a:t>
                      </a:r>
                      <a:r>
                        <a:rPr kumimoji="0" lang="en-US" sz="1100" kern="1200" dirty="0" err="1" smtClean="0"/>
                        <a:t>pekan</a:t>
                      </a:r>
                      <a:r>
                        <a:rPr kumimoji="0" lang="en-US" sz="1100" kern="1200" dirty="0" smtClean="0"/>
                        <a:t>. </a:t>
                      </a:r>
                      <a:endParaRPr kumimoji="0" lang="id-ID" sz="1100" kern="1200" dirty="0" smtClean="0"/>
                    </a:p>
                    <a:p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(2)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Kesimpulan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Pengunjung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suka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datang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de’Excelso</a:t>
                      </a:r>
                      <a:r>
                        <a:rPr lang="en-US" sz="1100" dirty="0"/>
                        <a:t> TP IV </a:t>
                      </a:r>
                      <a:r>
                        <a:rPr lang="en-US" sz="1100" dirty="0" err="1"/>
                        <a:t>pada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akhir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pekan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Kesimpulan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Pengunjung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suka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datang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de’Excelso</a:t>
                      </a:r>
                      <a:r>
                        <a:rPr lang="en-US" sz="1100" dirty="0"/>
                        <a:t> GM II </a:t>
                      </a:r>
                      <a:r>
                        <a:rPr lang="en-US" sz="1100" dirty="0" err="1"/>
                        <a:t>pada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akhir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 smtClean="0"/>
                        <a:t>pekan</a:t>
                      </a:r>
                      <a:endParaRPr lang="en-US" sz="11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Kesimpulan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Pengunjung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suka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datang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de’Excelso</a:t>
                      </a:r>
                      <a:r>
                        <a:rPr lang="en-US" sz="1100" dirty="0"/>
                        <a:t> SPI </a:t>
                      </a:r>
                      <a:r>
                        <a:rPr lang="en-US" sz="1100" dirty="0" err="1"/>
                        <a:t>pada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akhir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 smtClean="0"/>
                        <a:t>pekan</a:t>
                      </a:r>
                      <a:endParaRPr lang="id-ID" sz="1100" dirty="0" smtClean="0"/>
                    </a:p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60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3.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Tempat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duduk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mana</a:t>
                      </a:r>
                      <a:r>
                        <a:rPr lang="en-US" sz="1100" dirty="0"/>
                        <a:t> yang </a:t>
                      </a:r>
                      <a:r>
                        <a:rPr lang="en-US" sz="1100" dirty="0" err="1"/>
                        <a:t>sering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anda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pilih</a:t>
                      </a:r>
                      <a:r>
                        <a:rPr lang="en-US" sz="1100" dirty="0"/>
                        <a:t>?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a.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dalam</a:t>
                      </a:r>
                      <a:r>
                        <a:rPr lang="en-US" sz="1100" dirty="0"/>
                        <a:t> unit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20 org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Karena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. 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private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(11 org)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ii. </a:t>
                      </a:r>
                      <a:r>
                        <a:rPr lang="en-US" sz="1100" dirty="0" err="1" smtClean="0"/>
                        <a:t>Furnitur</a:t>
                      </a:r>
                      <a:endParaRPr lang="id-ID" sz="1100" dirty="0" smtClean="0"/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</a:t>
                      </a:r>
                      <a:r>
                        <a:rPr lang="en-US" sz="1100" dirty="0" err="1" smtClean="0"/>
                        <a:t>nyaman</a:t>
                      </a:r>
                      <a:r>
                        <a:rPr lang="en-US" sz="1100" dirty="0" smtClean="0"/>
                        <a:t>  </a:t>
                      </a:r>
                      <a:r>
                        <a:rPr lang="en-US" sz="1100" dirty="0"/>
                        <a:t>(6 org)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iii. </a:t>
                      </a:r>
                      <a:r>
                        <a:rPr lang="en-US" sz="1100" dirty="0" err="1"/>
                        <a:t>interiornya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menarik</a:t>
                      </a:r>
                      <a:r>
                        <a:rPr lang="en-US" sz="1100" dirty="0"/>
                        <a:t> (3 org)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iv. </a:t>
                      </a:r>
                      <a:r>
                        <a:rPr lang="en-US" sz="1100" dirty="0" err="1"/>
                        <a:t>lokasi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luas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  </a:t>
                      </a:r>
                      <a:r>
                        <a:rPr lang="en-US" sz="1100" dirty="0"/>
                        <a:t>(-)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v.  lain-lain 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(-)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b.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open seating area</a:t>
                      </a:r>
                    </a:p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40 org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Karena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i</a:t>
                      </a:r>
                      <a:r>
                        <a:rPr lang="en-US" sz="1100" dirty="0" smtClean="0"/>
                        <a:t>. view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id-ID" sz="1100" dirty="0" smtClean="0"/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 </a:t>
                      </a:r>
                      <a:r>
                        <a:rPr lang="en-US" sz="1100" dirty="0" err="1" smtClean="0"/>
                        <a:t>bebas</a:t>
                      </a:r>
                      <a:r>
                        <a:rPr lang="id-ID" sz="1100" baseline="0" dirty="0" smtClean="0"/>
                        <a:t> </a:t>
                      </a:r>
                      <a:r>
                        <a:rPr lang="en-US" sz="1100" dirty="0" smtClean="0"/>
                        <a:t>(31 </a:t>
                      </a:r>
                      <a:r>
                        <a:rPr lang="en-US" sz="1100" dirty="0"/>
                        <a:t>org)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ii. interior </a:t>
                      </a:r>
                      <a:r>
                        <a:rPr lang="id-ID" sz="1100" dirty="0" smtClean="0"/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 </a:t>
                      </a:r>
                      <a:r>
                        <a:rPr lang="en-US" sz="1100" dirty="0" err="1" smtClean="0"/>
                        <a:t>menarik</a:t>
                      </a:r>
                      <a:r>
                        <a:rPr lang="id-ID" sz="1100" baseline="0" dirty="0" smtClean="0"/>
                        <a:t> </a:t>
                      </a:r>
                      <a:r>
                        <a:rPr lang="en-US" sz="1100" dirty="0" smtClean="0"/>
                        <a:t>(1org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iii. </a:t>
                      </a:r>
                      <a:r>
                        <a:rPr lang="en-US" sz="1100" dirty="0" err="1"/>
                        <a:t>furnitur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  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nyaman</a:t>
                      </a:r>
                      <a:r>
                        <a:rPr lang="id-ID" sz="1100" dirty="0" smtClean="0"/>
                        <a:t> 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</a:t>
                      </a:r>
                      <a:r>
                        <a:rPr lang="en-US" sz="1100" dirty="0" smtClean="0"/>
                        <a:t>2org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iv. </a:t>
                      </a:r>
                      <a:r>
                        <a:rPr lang="en-US" sz="1100" dirty="0" err="1"/>
                        <a:t>lokasi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endParaRPr lang="en-US" sz="110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    </a:t>
                      </a:r>
                      <a:r>
                        <a:rPr lang="en-US" sz="1100" dirty="0" err="1" smtClean="0"/>
                        <a:t>luas</a:t>
                      </a:r>
                      <a:r>
                        <a:rPr lang="en-US" sz="1100" dirty="0" smtClean="0"/>
                        <a:t> </a:t>
                      </a:r>
                      <a:r>
                        <a:rPr lang="id-ID" sz="1100" dirty="0" smtClean="0"/>
                        <a:t>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dirty="0"/>
                        <a:t>6 org)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v.  lain-lain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(-)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a.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dalam</a:t>
                      </a:r>
                      <a:r>
                        <a:rPr lang="en-US" sz="1100" dirty="0"/>
                        <a:t> unit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11 org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Karena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. 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private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(8 org)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ii. </a:t>
                      </a:r>
                      <a:r>
                        <a:rPr lang="en-US" sz="1100" dirty="0" err="1" smtClean="0"/>
                        <a:t>Furnitur</a:t>
                      </a:r>
                      <a:endParaRPr lang="id-ID" sz="1100" dirty="0" smtClean="0"/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  </a:t>
                      </a:r>
                      <a:r>
                        <a:rPr lang="en-US" sz="1100" dirty="0" err="1" smtClean="0"/>
                        <a:t>nyaman</a:t>
                      </a:r>
                      <a:r>
                        <a:rPr lang="en-US" sz="1100" dirty="0" smtClean="0"/>
                        <a:t>  </a:t>
                      </a:r>
                      <a:r>
                        <a:rPr lang="en-US" sz="1100" dirty="0"/>
                        <a:t>(-)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iii. </a:t>
                      </a:r>
                      <a:r>
                        <a:rPr lang="en-US" sz="1100" dirty="0" err="1"/>
                        <a:t>interiornya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menarik</a:t>
                      </a:r>
                      <a:r>
                        <a:rPr lang="en-US" sz="1100" dirty="0"/>
                        <a:t> (3 org)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iv. </a:t>
                      </a:r>
                      <a:r>
                        <a:rPr lang="en-US" sz="1100" dirty="0" err="1"/>
                        <a:t>lokasi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luas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(-)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v.  lain-lain 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(-)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b.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open seating area</a:t>
                      </a:r>
                    </a:p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13 org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Karena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i</a:t>
                      </a:r>
                      <a:r>
                        <a:rPr lang="en-US" sz="1100" dirty="0" smtClean="0"/>
                        <a:t>. view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id-ID" sz="1100" dirty="0" smtClean="0"/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</a:t>
                      </a:r>
                      <a:r>
                        <a:rPr lang="en-US" sz="1100" dirty="0" err="1" smtClean="0"/>
                        <a:t>bebas</a:t>
                      </a:r>
                      <a:r>
                        <a:rPr lang="en-US" sz="1100" dirty="0" smtClean="0"/>
                        <a:t>  </a:t>
                      </a:r>
                      <a:r>
                        <a:rPr lang="en-US" sz="1100" dirty="0"/>
                        <a:t>(11 org)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ii. interior </a:t>
                      </a:r>
                      <a:r>
                        <a:rPr lang="id-ID" sz="1100" dirty="0" smtClean="0"/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   </a:t>
                      </a:r>
                      <a:r>
                        <a:rPr lang="en-US" sz="1100" dirty="0" err="1" smtClean="0"/>
                        <a:t>menarik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(-)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iii. </a:t>
                      </a:r>
                      <a:r>
                        <a:rPr lang="en-US" sz="1100" dirty="0" err="1"/>
                        <a:t>furnitur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    </a:t>
                      </a:r>
                      <a:r>
                        <a:rPr lang="en-US" sz="1100" dirty="0" err="1" smtClean="0"/>
                        <a:t>nyaman</a:t>
                      </a:r>
                      <a:r>
                        <a:rPr lang="en-US" sz="1100" dirty="0" smtClean="0"/>
                        <a:t>  </a:t>
                      </a:r>
                      <a:r>
                        <a:rPr lang="en-US" sz="1100" dirty="0"/>
                        <a:t>(-)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iv. </a:t>
                      </a:r>
                      <a:r>
                        <a:rPr lang="en-US" sz="1100" dirty="0" err="1"/>
                        <a:t>lokasi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    </a:t>
                      </a:r>
                      <a:r>
                        <a:rPr lang="en-US" sz="1100" dirty="0" err="1" smtClean="0"/>
                        <a:t>luas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(2 org)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v.  lain-lain </a:t>
                      </a: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(-)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a.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dalam</a:t>
                      </a:r>
                      <a:r>
                        <a:rPr lang="en-US" sz="1100" dirty="0"/>
                        <a:t> unit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12 </a:t>
                      </a:r>
                      <a:r>
                        <a:rPr lang="en-US" sz="1100" dirty="0"/>
                        <a:t>org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Karena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. 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private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(6 org)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ii. </a:t>
                      </a:r>
                      <a:r>
                        <a:rPr lang="en-US" sz="1100" dirty="0" err="1" smtClean="0"/>
                        <a:t>Furnitur</a:t>
                      </a:r>
                      <a:endParaRPr lang="id-ID" sz="1100" dirty="0" smtClean="0"/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 </a:t>
                      </a:r>
                      <a:r>
                        <a:rPr lang="en-US" sz="1100" dirty="0" err="1" smtClean="0"/>
                        <a:t>nyaman</a:t>
                      </a:r>
                      <a:r>
                        <a:rPr lang="en-US" sz="1100" dirty="0" smtClean="0"/>
                        <a:t> (4org</a:t>
                      </a:r>
                      <a:r>
                        <a:rPr lang="en-US" sz="1100" dirty="0"/>
                        <a:t>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iii. </a:t>
                      </a:r>
                      <a:r>
                        <a:rPr lang="en-US" sz="1100" dirty="0" err="1"/>
                        <a:t>interiornya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menarik</a:t>
                      </a:r>
                      <a:r>
                        <a:rPr lang="en-US" sz="1100" dirty="0"/>
                        <a:t> (1 org)</a:t>
                      </a:r>
                    </a:p>
                    <a:p>
                      <a:pPr marL="102870" marR="0" indent="-1143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iv. </a:t>
                      </a:r>
                      <a:r>
                        <a:rPr lang="en-US" sz="1100" dirty="0" err="1"/>
                        <a:t>lokasi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luas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(1 org)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v.  lain-lain 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(-)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b.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open seating area</a:t>
                      </a:r>
                    </a:p>
                    <a:p>
                      <a:pPr marL="160020" marR="0" indent="-16002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4 org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/>
                        <a:t>Karena</a:t>
                      </a:r>
                      <a:r>
                        <a:rPr lang="en-US" sz="1100" dirty="0"/>
                        <a:t>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i</a:t>
                      </a:r>
                      <a:r>
                        <a:rPr lang="en-US" sz="1100" dirty="0" smtClean="0"/>
                        <a:t>. view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id-ID" sz="1100" dirty="0" smtClean="0"/>
                        <a:t>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  </a:t>
                      </a:r>
                      <a:r>
                        <a:rPr lang="en-US" sz="1100" dirty="0" err="1" smtClean="0"/>
                        <a:t>bebas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(3 org)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ii. interior </a:t>
                      </a:r>
                      <a:r>
                        <a:rPr lang="id-ID" sz="1100" dirty="0" smtClean="0"/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d-ID" sz="1100" dirty="0" smtClean="0"/>
                        <a:t>   </a:t>
                      </a:r>
                      <a:r>
                        <a:rPr lang="en-US" sz="1100" dirty="0" err="1" smtClean="0"/>
                        <a:t>menarik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(1 org)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iii. </a:t>
                      </a:r>
                      <a:r>
                        <a:rPr lang="en-US" sz="1100" dirty="0" err="1"/>
                        <a:t>furnitur</a:t>
                      </a:r>
                      <a:r>
                        <a:rPr lang="en-US" sz="1100" dirty="0"/>
                        <a:t> </a:t>
                      </a:r>
                      <a:endParaRPr lang="en-US" sz="1100" dirty="0" smtClean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    </a:t>
                      </a:r>
                      <a:r>
                        <a:rPr lang="en-US" sz="1100" dirty="0" err="1" smtClean="0"/>
                        <a:t>nyaman</a:t>
                      </a:r>
                      <a:r>
                        <a:rPr lang="en-US" sz="1100" dirty="0" smtClean="0"/>
                        <a:t>  </a:t>
                      </a:r>
                      <a:r>
                        <a:rPr lang="en-US" sz="1100" dirty="0"/>
                        <a:t>(-)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iv. </a:t>
                      </a:r>
                      <a:r>
                        <a:rPr lang="en-US" sz="1100" dirty="0" err="1"/>
                        <a:t>lokasi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/>
                        <a:t>    </a:t>
                      </a:r>
                      <a:r>
                        <a:rPr lang="en-US" sz="1100" dirty="0" err="1" smtClean="0"/>
                        <a:t>luas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(-)</a:t>
                      </a:r>
                    </a:p>
                    <a:p>
                      <a:pPr marL="16002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v.  lain-lain </a:t>
                      </a:r>
                    </a:p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/>
                        <a:t>    (-)</a:t>
                      </a:r>
                      <a:endParaRPr lang="en-US" sz="11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160020" marR="0" indent="-16002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/>
                        <a:t>de’Excelso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/>
                        <a:t>TP IV </a:t>
                      </a:r>
                      <a:r>
                        <a:rPr lang="en-US" sz="1100" dirty="0" err="1"/>
                        <a:t>dan</a:t>
                      </a:r>
                      <a:r>
                        <a:rPr lang="en-US" sz="1100" dirty="0"/>
                        <a:t> GM II: </a:t>
                      </a:r>
                      <a:r>
                        <a:rPr lang="en-US" sz="1100" dirty="0" err="1"/>
                        <a:t>pengunjung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suka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duduk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</a:t>
                      </a:r>
                      <a:r>
                        <a:rPr lang="en-US" sz="1100" i="1" dirty="0"/>
                        <a:t>open seating area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smtClean="0"/>
                        <a:t>(</a:t>
                      </a:r>
                      <a:r>
                        <a:rPr lang="en-US" sz="1100" i="1" dirty="0" smtClean="0"/>
                        <a:t>view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/>
                        <a:t>lebih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bebas</a:t>
                      </a:r>
                      <a:r>
                        <a:rPr lang="en-US" sz="1100" dirty="0"/>
                        <a:t>) </a:t>
                      </a:r>
                      <a:r>
                        <a:rPr lang="en-US" sz="1100" dirty="0" err="1"/>
                        <a:t>namun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sirkulasi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 smtClean="0"/>
                        <a:t>di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i="1" dirty="0"/>
                        <a:t>open seating area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kurang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baik</a:t>
                      </a:r>
                      <a:r>
                        <a:rPr lang="en-US" sz="1100" dirty="0"/>
                        <a:t> </a:t>
                      </a:r>
                      <a:r>
                        <a:rPr lang="id-ID" sz="1100" dirty="0" smtClean="0">
                          <a:sym typeface="Wingdings" pitchFamily="2" charset="2"/>
                        </a:rPr>
                        <a:t>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/>
                        <a:t>terlalu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 smtClean="0"/>
                        <a:t>dekat</a:t>
                      </a:r>
                      <a:r>
                        <a:rPr lang="id-ID" sz="1100" baseline="0" dirty="0" smtClean="0"/>
                        <a:t> </a:t>
                      </a:r>
                      <a:r>
                        <a:rPr lang="en-US" sz="1100" dirty="0" err="1" smtClean="0"/>
                        <a:t>dengan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/>
                        <a:t>tempat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duduk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sampingnya</a:t>
                      </a:r>
                      <a:r>
                        <a:rPr lang="en-US" sz="1100" dirty="0"/>
                        <a:t>. </a:t>
                      </a:r>
                      <a:endParaRPr lang="id-ID" sz="1100" dirty="0" smtClean="0"/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w Cen MT Condensed Extra Bold" pitchFamily="34" charset="0"/>
                        </a:rPr>
                        <a:t>3a)</a:t>
                      </a:r>
                      <a:endParaRPr lang="en-US" sz="2000" dirty="0">
                        <a:solidFill>
                          <a:srgbClr val="FF0000"/>
                        </a:solidFill>
                        <a:latin typeface="Tw Cen MT Condensed Extra Bold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1161</TotalTime>
  <Words>2876</Words>
  <Application>Microsoft Office PowerPoint</Application>
  <PresentationFormat>On-screen Show (4:3)</PresentationFormat>
  <Paragraphs>854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Kajian fenomenologi pada kafe dengan open seating area di surabaya</vt:lpstr>
      <vt:lpstr>Latar Belakang</vt:lpstr>
      <vt:lpstr>Kerangka berpikir</vt:lpstr>
      <vt:lpstr>Objek Kajian</vt:lpstr>
      <vt:lpstr> </vt:lpstr>
      <vt:lpstr>De’Excelso TP IV </vt:lpstr>
      <vt:lpstr>De’Excelso Galaxy Mal II </vt:lpstr>
      <vt:lpstr>De’Excelso Supermal Pakuwon Indah</vt:lpstr>
      <vt:lpstr>Analisa Perbandingan Hasil Kuisioner</vt:lpstr>
      <vt:lpstr>Slide 10</vt:lpstr>
      <vt:lpstr>Slide 11</vt:lpstr>
      <vt:lpstr>Slide 12</vt:lpstr>
      <vt:lpstr>Slide 13</vt:lpstr>
      <vt:lpstr>Slide 14</vt:lpstr>
      <vt:lpstr>Analisa Data Perbandingan Hasil  Kuisioner</vt:lpstr>
      <vt:lpstr>Slide 16</vt:lpstr>
      <vt:lpstr>Slide 17</vt:lpstr>
      <vt:lpstr>Slide 18</vt:lpstr>
      <vt:lpstr>Slide 19</vt:lpstr>
      <vt:lpstr>Kesimpulan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“Kajian fenomenologi pada cafe dengan open seating area “</dc:title>
  <dc:creator>Stephanie</dc:creator>
  <cp:lastModifiedBy>Stephanie</cp:lastModifiedBy>
  <cp:revision>136</cp:revision>
  <dcterms:created xsi:type="dcterms:W3CDTF">2010-03-21T18:25:00Z</dcterms:created>
  <dcterms:modified xsi:type="dcterms:W3CDTF">2010-06-22T21:15:41Z</dcterms:modified>
</cp:coreProperties>
</file>