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62" r:id="rId5"/>
    <p:sldId id="259" r:id="rId6"/>
    <p:sldId id="264" r:id="rId7"/>
    <p:sldId id="265" r:id="rId8"/>
    <p:sldId id="273" r:id="rId9"/>
    <p:sldId id="274" r:id="rId10"/>
    <p:sldId id="260" r:id="rId11"/>
    <p:sldId id="266" r:id="rId12"/>
    <p:sldId id="275" r:id="rId13"/>
    <p:sldId id="276" r:id="rId14"/>
    <p:sldId id="279" r:id="rId15"/>
    <p:sldId id="261" r:id="rId16"/>
    <p:sldId id="263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3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4347B-B283-4688-8DB6-1216F3DDBEC3}" type="datetimeFigureOut">
              <a:rPr lang="id-ID" smtClean="0"/>
              <a:pPr/>
              <a:t>11/03/2011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75FEE-388E-4AF4-8FE4-104B8528130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id-ID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C0516C-91E6-4D5F-AFBB-FE5031269BE1}" type="datetimeFigureOut">
              <a:rPr lang="en-US"/>
              <a:pPr/>
              <a:t>3/11/2011</a:t>
            </a:fld>
            <a:endParaRPr lang="en-US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2376506-09C1-48DB-8F57-29DE804E85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969911-5F7F-404C-AC88-B4AC1723451D}" type="datetimeFigureOut">
              <a:rPr lang="en-US"/>
              <a:pPr/>
              <a:t>3/11/2011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310FC-0029-4EEC-BFAA-B452DE7C5F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622886-ED75-41AC-A0EC-DB223C3A9B90}" type="datetimeFigureOut">
              <a:rPr lang="en-US"/>
              <a:pPr/>
              <a:t>3/11/2011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A8D73-2922-4A00-AE0A-25E84DD2B4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86D271-017D-49CC-AE3C-6CB727249F36}" type="datetimeFigureOut">
              <a:rPr lang="en-US"/>
              <a:pPr/>
              <a:t>3/11/2011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E374A-55E0-4C0B-9387-6E62DEDB1A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CE2FF6-F169-465A-A930-FA13AD02A391}" type="datetimeFigureOut">
              <a:rPr lang="en-US"/>
              <a:pPr/>
              <a:t>3/11/2011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788644-8A96-47F1-8712-5E221B8B3D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C73491-3B89-471C-85F7-2D5695744F4E}" type="datetimeFigureOut">
              <a:rPr lang="en-US"/>
              <a:pPr/>
              <a:t>3/11/2011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BFAB9D-9432-4954-9B9D-1D8D6C5331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CCB684-3C4A-491E-9C84-4E7A23AC994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8A5356A9-880E-43A4-847E-B0348371B16F}" type="datetimeFigureOut">
              <a:rPr lang="en-US"/>
              <a:pPr/>
              <a:t>3/11/2011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221F7D-E7AA-4B30-BF1D-76B5E0B7D911}" type="datetimeFigureOut">
              <a:rPr lang="en-US"/>
              <a:pPr/>
              <a:t>3/11/2011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217ED-BB89-425F-B229-B06D8F3F9E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8C367C-E21D-4A7F-8F76-F679AA75C102}" type="datetimeFigureOut">
              <a:rPr lang="en-US"/>
              <a:pPr/>
              <a:t>3/11/2011</a:t>
            </a:fld>
            <a:endParaRPr lang="en-US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B404D-E19B-4AE9-8A5A-DB04D8912C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FB2159-F979-4064-83B6-EB4ECCB4889C}" type="datetimeFigureOut">
              <a:rPr lang="en-US"/>
              <a:pPr/>
              <a:t>3/11/2011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176BBA-524E-4431-BFEB-077515A21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FB210-C23A-4ECC-A77B-0B6FA0751E0F}" type="datetimeFigureOut">
              <a:rPr lang="en-US"/>
              <a:pPr/>
              <a:t>3/11/2011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C94B3-FF14-4C8A-9E01-75B914B391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Constantia" pitchFamily="18" charset="0"/>
              </a:defRPr>
            </a:lvl1pPr>
          </a:lstStyle>
          <a:p>
            <a:fld id="{6DD1A5FD-71C9-4CC7-9A22-34E3D7A11AA1}" type="datetimeFigureOut">
              <a:rPr lang="en-US"/>
              <a:pPr/>
              <a:t>3/11/2011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latin typeface="Constantia" pitchFamily="18" charset="0"/>
              </a:defRPr>
            </a:lvl1pPr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sz="1600">
                <a:solidFill>
                  <a:schemeClr val="tx2"/>
                </a:solidFill>
                <a:latin typeface="Constantia" pitchFamily="18" charset="0"/>
              </a:defRPr>
            </a:lvl1pPr>
          </a:lstStyle>
          <a:p>
            <a:fld id="{D8CA4D3A-7190-4066-A6D0-033A0CF4288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  <p:sldLayoutId id="2147483705" r:id="rId2"/>
    <p:sldLayoutId id="2147483714" r:id="rId3"/>
    <p:sldLayoutId id="2147483706" r:id="rId4"/>
    <p:sldLayoutId id="2147483715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9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0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em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4.em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5.em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6.em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hyperlink" Target="erd%20presen/erd1.doc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hyperlink" Target="erd%20presen/erd2.doc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5.xml"/><Relationship Id="rId5" Type="http://schemas.openxmlformats.org/officeDocument/2006/relationships/slide" Target="slide10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700463"/>
            <a:ext cx="8305800" cy="1143000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err="1" smtClean="0">
                <a:solidFill>
                  <a:srgbClr val="FFFF00"/>
                </a:solidFill>
              </a:rPr>
              <a:t>Paskalis</a:t>
            </a:r>
            <a:r>
              <a:rPr lang="en-US" dirty="0" smtClean="0">
                <a:solidFill>
                  <a:srgbClr val="FFFF00"/>
                </a:solidFill>
              </a:rPr>
              <a:t> Tunggal (26406098)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Supervisor : </a:t>
            </a:r>
          </a:p>
          <a:p>
            <a:pPr eaLnBrk="1" hangingPunct="1"/>
            <a:r>
              <a:rPr lang="en-US" dirty="0" err="1" smtClean="0">
                <a:solidFill>
                  <a:srgbClr val="FFFF00"/>
                </a:solidFill>
              </a:rPr>
              <a:t>Kartika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Gunadi</a:t>
            </a:r>
            <a:r>
              <a:rPr lang="en-US" dirty="0" smtClean="0">
                <a:solidFill>
                  <a:srgbClr val="FFFF00"/>
                </a:solidFill>
              </a:rPr>
              <a:t>, M.T.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Alexander </a:t>
            </a:r>
            <a:r>
              <a:rPr lang="en-US" dirty="0" err="1" smtClean="0">
                <a:solidFill>
                  <a:srgbClr val="FFFF00"/>
                </a:solidFill>
              </a:rPr>
              <a:t>Setiawan</a:t>
            </a:r>
            <a:r>
              <a:rPr lang="en-US" dirty="0" smtClean="0">
                <a:solidFill>
                  <a:srgbClr val="FFFF00"/>
                </a:solidFill>
              </a:rPr>
              <a:t>, M.T.</a:t>
            </a:r>
            <a:endParaRPr lang="en-US" dirty="0" smtClean="0">
              <a:solidFill>
                <a:srgbClr val="FFFF00"/>
              </a:solidFill>
            </a:endParaRP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rgbClr val="FFFF00"/>
                </a:solidFill>
              </a:rPr>
              <a:t>Sytem</a:t>
            </a:r>
            <a:r>
              <a:rPr lang="en-US" sz="3600" dirty="0" smtClean="0">
                <a:solidFill>
                  <a:srgbClr val="FFFF00"/>
                </a:solidFill>
              </a:rPr>
              <a:t> Information Administration Selling and Buying at </a:t>
            </a:r>
            <a:r>
              <a:rPr lang="en-US" sz="3600" dirty="0" err="1" smtClean="0">
                <a:solidFill>
                  <a:srgbClr val="FFFF00"/>
                </a:solidFill>
              </a:rPr>
              <a:t>Maju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Mapan</a:t>
            </a:r>
            <a:r>
              <a:rPr lang="en-US" sz="3600" dirty="0" smtClean="0">
                <a:solidFill>
                  <a:srgbClr val="FFFF00"/>
                </a:solidFill>
              </a:rPr>
              <a:t> Store</a:t>
            </a:r>
            <a:endParaRPr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Setting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  <p:sp>
        <p:nvSpPr>
          <p:cNvPr id="20498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Programming was using </a:t>
            </a:r>
            <a:r>
              <a:rPr lang="id-ID" dirty="0" smtClean="0">
                <a:solidFill>
                  <a:srgbClr val="FFFF00"/>
                </a:solidFill>
              </a:rPr>
              <a:t>Microsoft Visual Basic 2005</a:t>
            </a:r>
            <a:r>
              <a:rPr lang="en-US" dirty="0" smtClean="0">
                <a:solidFill>
                  <a:srgbClr val="FFFF00"/>
                </a:solidFill>
              </a:rPr>
              <a:t>, and the </a:t>
            </a:r>
            <a:r>
              <a:rPr lang="en-US" i="1" dirty="0" smtClean="0">
                <a:solidFill>
                  <a:srgbClr val="FFFF00"/>
                </a:solidFill>
              </a:rPr>
              <a:t>database</a:t>
            </a:r>
            <a:r>
              <a:rPr lang="en-US" dirty="0" smtClean="0">
                <a:solidFill>
                  <a:srgbClr val="FFFF00"/>
                </a:solidFill>
              </a:rPr>
              <a:t> was using Microsoft SQL </a:t>
            </a:r>
            <a:r>
              <a:rPr lang="en-US" i="1" dirty="0" smtClean="0">
                <a:solidFill>
                  <a:srgbClr val="FFFF00"/>
                </a:solidFill>
              </a:rPr>
              <a:t>Server</a:t>
            </a:r>
            <a:r>
              <a:rPr lang="en-US" dirty="0" smtClean="0">
                <a:solidFill>
                  <a:srgbClr val="FFFF00"/>
                </a:solidFill>
              </a:rPr>
              <a:t> 200</a:t>
            </a:r>
            <a:r>
              <a:rPr lang="id-ID" dirty="0" smtClean="0">
                <a:solidFill>
                  <a:srgbClr val="FFFF00"/>
                </a:solidFill>
              </a:rPr>
              <a:t>5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</a:p>
          <a:p>
            <a:pPr eaLnBrk="1" hangingPunct="1"/>
            <a:endParaRPr lang="en-US" dirty="0" smtClean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Screenshot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  <p:pic>
        <p:nvPicPr>
          <p:cNvPr id="9" name="Picture 8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62200" y="2226627"/>
            <a:ext cx="4419600" cy="2404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Screenshot (Cont.)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  <p:pic>
        <p:nvPicPr>
          <p:cNvPr id="10" name="Content Placeholder 9"/>
          <p:cNvPicPr>
            <a:picLocks noGrp="1"/>
          </p:cNvPicPr>
          <p:nvPr>
            <p:ph idx="1"/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86421" y="1524000"/>
            <a:ext cx="597115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Screenshot (Cont.)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57400" y="1828800"/>
            <a:ext cx="5037455" cy="4131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Screenshot (Cont.)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9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76400" y="1676400"/>
            <a:ext cx="6324600" cy="426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Can help the company to record sales, purchases and inventory and accounts payable.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Can help companies analyze the report.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Conclusion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Developed a complete accounting information systems.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Suggestion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67200"/>
          </a:xfrm>
        </p:spPr>
        <p:txBody>
          <a:bodyPr/>
          <a:lstStyle/>
          <a:p>
            <a:pPr eaLnBrk="1" hangingPunct="1"/>
            <a:r>
              <a:rPr lang="en-US" sz="3200" smtClean="0">
                <a:solidFill>
                  <a:srgbClr val="FFFF00"/>
                </a:solidFill>
              </a:rPr>
              <a:t>Background</a:t>
            </a:r>
          </a:p>
          <a:p>
            <a:pPr eaLnBrk="1" hangingPunct="1"/>
            <a:r>
              <a:rPr lang="en-US" sz="3200" smtClean="0">
                <a:solidFill>
                  <a:srgbClr val="FFFF00"/>
                </a:solidFill>
              </a:rPr>
              <a:t>Objective</a:t>
            </a:r>
          </a:p>
          <a:p>
            <a:pPr eaLnBrk="1" hangingPunct="1"/>
            <a:r>
              <a:rPr lang="en-US" sz="3200" smtClean="0">
                <a:solidFill>
                  <a:srgbClr val="FFFF00"/>
                </a:solidFill>
              </a:rPr>
              <a:t>Research Question</a:t>
            </a:r>
          </a:p>
          <a:p>
            <a:pPr eaLnBrk="1" hangingPunct="1"/>
            <a:r>
              <a:rPr lang="en-US" sz="3200" smtClean="0">
                <a:solidFill>
                  <a:srgbClr val="FFFF00"/>
                </a:solidFill>
              </a:rPr>
              <a:t>Scope</a:t>
            </a:r>
          </a:p>
          <a:p>
            <a:pPr eaLnBrk="1" hangingPunct="1"/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38200"/>
          </a:xfrm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>
              <a:ln>
                <a:noFill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720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Old System</a:t>
            </a:r>
          </a:p>
          <a:p>
            <a:pPr eaLnBrk="1" hangingPunct="1"/>
            <a:r>
              <a:rPr lang="en-US" dirty="0" smtClean="0">
                <a:solidFill>
                  <a:srgbClr val="FFFF00"/>
                </a:solidFill>
              </a:rPr>
              <a:t>Analysis Requirement System</a:t>
            </a:r>
          </a:p>
          <a:p>
            <a:pPr eaLnBrk="1" hangingPunct="1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762000"/>
          </a:xfrm>
        </p:spPr>
        <p:txBody>
          <a:bodyPr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endParaRPr lang="id-ID" smtClean="0">
              <a:ln>
                <a:noFill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Context Diagram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8212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821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pic>
        <p:nvPicPr>
          <p:cNvPr id="13" name="Picture 12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57400" y="1447800"/>
            <a:ext cx="5036820" cy="4823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Data Flow Diagram Level </a:t>
            </a:r>
            <a:r>
              <a:rPr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</a:t>
            </a:r>
            <a:endParaRPr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endParaRPr lang="id-ID" dirty="0"/>
          </a:p>
        </p:txBody>
      </p:sp>
      <p:pic>
        <p:nvPicPr>
          <p:cNvPr id="10" name="Picture 9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57400" y="1676400"/>
            <a:ext cx="5029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Data Flow Diagram Level </a:t>
            </a:r>
            <a:r>
              <a:rPr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smtClean="0">
                <a:solidFill>
                  <a:srgbClr val="FFFF00"/>
                </a:solidFill>
                <a:cs typeface="Arial" pitchFamily="34" charset="0"/>
              </a:rPr>
              <a:t>Sales</a:t>
            </a:r>
            <a:endParaRPr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endParaRPr lang="id-ID" dirty="0"/>
          </a:p>
        </p:txBody>
      </p:sp>
      <p:pic>
        <p:nvPicPr>
          <p:cNvPr id="11" name="Picture 10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71600" y="2057400"/>
            <a:ext cx="69342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Data Flow Diagram Level </a:t>
            </a:r>
            <a:r>
              <a:rPr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smtClean="0">
                <a:solidFill>
                  <a:srgbClr val="FFFF00"/>
                </a:solidFill>
                <a:cs typeface="Arial" pitchFamily="34" charset="0"/>
              </a:rPr>
              <a:t>Purchase</a:t>
            </a:r>
            <a:endParaRPr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endParaRPr lang="id-ID" dirty="0"/>
          </a:p>
        </p:txBody>
      </p:sp>
      <p:pic>
        <p:nvPicPr>
          <p:cNvPr id="10" name="Picture 9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71600" y="1981200"/>
            <a:ext cx="6705600" cy="4137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Entity Relationship Diagram – Concept.</a:t>
            </a:r>
            <a:endParaRPr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  <p:sp>
        <p:nvSpPr>
          <p:cNvPr id="18450" name="Content Placeholder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19" name="Cloud 18">
            <a:hlinkClick r:id="rId7" action="ppaction://hlinkfile"/>
          </p:cNvPr>
          <p:cNvSpPr/>
          <p:nvPr/>
        </p:nvSpPr>
        <p:spPr>
          <a:xfrm>
            <a:off x="1524000" y="2057400"/>
            <a:ext cx="5638800" cy="3200400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 smtClean="0">
                <a:solidFill>
                  <a:schemeClr val="bg1"/>
                </a:solidFill>
              </a:rPr>
              <a:t>Erd concept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85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mtClean="0">
                <a:solidFill>
                  <a:srgbClr val="FFFF00"/>
                </a:solidFill>
              </a:rPr>
              <a:t>Entity Relationship Diagram – Physic.</a:t>
            </a:r>
            <a:endParaRPr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609600" y="381000"/>
            <a:ext cx="15240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Requirement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2286000" y="381000"/>
            <a:ext cx="1066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Analysis</a:t>
            </a:r>
          </a:p>
        </p:txBody>
      </p:sp>
      <p:sp>
        <p:nvSpPr>
          <p:cNvPr id="6" name="TextBox 5">
            <a:hlinkClick r:id="rId4" action="ppaction://hlinksldjump"/>
          </p:cNvPr>
          <p:cNvSpPr txBox="1"/>
          <p:nvPr/>
        </p:nvSpPr>
        <p:spPr>
          <a:xfrm>
            <a:off x="3505200" y="381000"/>
            <a:ext cx="9144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7" name="TextBox 6">
            <a:hlinkClick r:id="rId5" action="ppaction://hlinksldjump"/>
          </p:cNvPr>
          <p:cNvSpPr txBox="1"/>
          <p:nvPr/>
        </p:nvSpPr>
        <p:spPr>
          <a:xfrm>
            <a:off x="4572000" y="381000"/>
            <a:ext cx="18288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8" name="TextBox 7">
            <a:hlinkClick r:id="rId6" action="ppaction://hlinksldjump"/>
          </p:cNvPr>
          <p:cNvSpPr txBox="1"/>
          <p:nvPr/>
        </p:nvSpPr>
        <p:spPr>
          <a:xfrm>
            <a:off x="6553200" y="381000"/>
            <a:ext cx="9906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FFFF00"/>
                </a:solidFill>
              </a:rPr>
              <a:t>Closing</a:t>
            </a:r>
          </a:p>
        </p:txBody>
      </p:sp>
      <p:sp>
        <p:nvSpPr>
          <p:cNvPr id="19474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12" name="Cloud 11">
            <a:hlinkClick r:id="rId7" action="ppaction://hlinkfile"/>
          </p:cNvPr>
          <p:cNvSpPr/>
          <p:nvPr/>
        </p:nvSpPr>
        <p:spPr>
          <a:xfrm>
            <a:off x="1371600" y="2133600"/>
            <a:ext cx="5638800" cy="3200400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 smtClean="0">
                <a:solidFill>
                  <a:schemeClr val="bg1"/>
                </a:solidFill>
              </a:rPr>
              <a:t>ERD Physic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732</TotalTime>
  <Words>211</Words>
  <Application>Microsoft Office PowerPoint</Application>
  <PresentationFormat>On-screen Show (4:3)</PresentationFormat>
  <Paragraphs>107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Paper</vt:lpstr>
      <vt:lpstr>Sytem Information Administration Selling and Buying at Maju Mapan Store</vt:lpstr>
      <vt:lpstr>Slide 2</vt:lpstr>
      <vt:lpstr>Slide 3</vt:lpstr>
      <vt:lpstr>Context Diagram</vt:lpstr>
      <vt:lpstr>Data Flow Diagram Level 0</vt:lpstr>
      <vt:lpstr>Data Flow Diagram Level 1 Sales</vt:lpstr>
      <vt:lpstr>Data Flow Diagram Level 1 Purchase</vt:lpstr>
      <vt:lpstr>Entity Relationship Diagram – Concept.</vt:lpstr>
      <vt:lpstr>Entity Relationship Diagram – Physic.</vt:lpstr>
      <vt:lpstr>Setting</vt:lpstr>
      <vt:lpstr>Screenshot</vt:lpstr>
      <vt:lpstr>Screenshot (Cont.)</vt:lpstr>
      <vt:lpstr>Screenshot (Cont.)</vt:lpstr>
      <vt:lpstr>Screenshot (Cont.)</vt:lpstr>
      <vt:lpstr>Conclusion</vt:lpstr>
      <vt:lpstr>Suggestion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and Development Administration Information System for Sales, Purchasing, and Inventory in the Pharmaceutical Division of PT. X</dc:title>
  <dc:creator>Nyoto</dc:creator>
  <cp:lastModifiedBy>dell</cp:lastModifiedBy>
  <cp:revision>77</cp:revision>
  <dcterms:created xsi:type="dcterms:W3CDTF">2010-06-05T14:09:05Z</dcterms:created>
  <dcterms:modified xsi:type="dcterms:W3CDTF">2011-03-10T18:49:28Z</dcterms:modified>
</cp:coreProperties>
</file>