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7"/>
  </p:notesMasterIdLst>
  <p:sldIdLst>
    <p:sldId id="256" r:id="rId2"/>
    <p:sldId id="258" r:id="rId3"/>
    <p:sldId id="259" r:id="rId4"/>
    <p:sldId id="261" r:id="rId5"/>
    <p:sldId id="262" r:id="rId6"/>
    <p:sldId id="263" r:id="rId7"/>
    <p:sldId id="267" r:id="rId8"/>
    <p:sldId id="260" r:id="rId9"/>
    <p:sldId id="281" r:id="rId10"/>
    <p:sldId id="280" r:id="rId11"/>
    <p:sldId id="285" r:id="rId12"/>
    <p:sldId id="283" r:id="rId13"/>
    <p:sldId id="265" r:id="rId14"/>
    <p:sldId id="268" r:id="rId15"/>
    <p:sldId id="269" r:id="rId16"/>
    <p:sldId id="270" r:id="rId17"/>
    <p:sldId id="271" r:id="rId18"/>
    <p:sldId id="272" r:id="rId19"/>
    <p:sldId id="273" r:id="rId20"/>
    <p:sldId id="274" r:id="rId21"/>
    <p:sldId id="277" r:id="rId22"/>
    <p:sldId id="286" r:id="rId23"/>
    <p:sldId id="287" r:id="rId24"/>
    <p:sldId id="288"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9C28"/>
    <a:srgbClr val="B18925"/>
    <a:srgbClr val="8C6C1C"/>
    <a:srgbClr val="9C8918"/>
    <a:srgbClr val="E6C22A"/>
    <a:srgbClr val="E5D159"/>
    <a:srgbClr val="DCC122"/>
    <a:srgbClr val="E8CF90"/>
    <a:srgbClr val="DFBC63"/>
    <a:srgbClr val="AF872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FB8B6-5835-4F7D-A73E-6E22E09A6F6C}" type="datetimeFigureOut">
              <a:rPr lang="en-US" smtClean="0"/>
              <a:pPr/>
              <a:t>6/23/2010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5B8760-CEDC-4B25-B03A-806767727A6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5B8760-CEDC-4B25-B03A-806767727A6A}"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589A0C-339C-44A7-8F8B-3ED739BB20BF}"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9A0C-339C-44A7-8F8B-3ED739BB20BF}"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9A0C-339C-44A7-8F8B-3ED739BB20BF}"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589A0C-339C-44A7-8F8B-3ED739BB20BF}"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89A0C-339C-44A7-8F8B-3ED739BB20BF}"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589A0C-339C-44A7-8F8B-3ED739BB20BF}" type="datetimeFigureOut">
              <a:rPr lang="en-US" smtClean="0"/>
              <a:pPr/>
              <a:t>6/23/2010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589A0C-339C-44A7-8F8B-3ED739BB20BF}" type="datetimeFigureOut">
              <a:rPr lang="en-US" smtClean="0"/>
              <a:pPr/>
              <a:t>6/23/2010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589A0C-339C-44A7-8F8B-3ED739BB20BF}" type="datetimeFigureOut">
              <a:rPr lang="en-US" smtClean="0"/>
              <a:pPr/>
              <a:t>6/23/2010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89A0C-339C-44A7-8F8B-3ED739BB20BF}" type="datetimeFigureOut">
              <a:rPr lang="en-US" smtClean="0"/>
              <a:pPr/>
              <a:t>6/23/2010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89A0C-339C-44A7-8F8B-3ED739BB20BF}" type="datetimeFigureOut">
              <a:rPr lang="en-US" smtClean="0"/>
              <a:pPr/>
              <a:t>6/23/2010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89A0C-339C-44A7-8F8B-3ED739BB20BF}" type="datetimeFigureOut">
              <a:rPr lang="en-US" smtClean="0"/>
              <a:pPr/>
              <a:t>6/23/2010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F6C612-3447-4121-B8D6-977A1CF97C6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89A0C-339C-44A7-8F8B-3ED739BB20BF}" type="datetimeFigureOut">
              <a:rPr lang="en-US" smtClean="0"/>
              <a:pPr/>
              <a:t>6/23/2010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6C612-3447-4121-B8D6-977A1CF97C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vi's Documents\galeri.tif"/>
          <p:cNvPicPr>
            <a:picLocks noChangeAspect="1" noChangeArrowheads="1"/>
          </p:cNvPicPr>
          <p:nvPr/>
        </p:nvPicPr>
        <p:blipFill>
          <a:blip r:embed="rId2" cstate="print"/>
          <a:srcRect/>
          <a:stretch>
            <a:fillRect/>
          </a:stretch>
        </p:blipFill>
        <p:spPr bwMode="auto">
          <a:xfrm>
            <a:off x="685800" y="0"/>
            <a:ext cx="8458200" cy="6858000"/>
          </a:xfrm>
          <a:prstGeom prst="rect">
            <a:avLst/>
          </a:prstGeom>
          <a:noFill/>
        </p:spPr>
      </p:pic>
      <p:sp>
        <p:nvSpPr>
          <p:cNvPr id="10" name="Rectangle 9"/>
          <p:cNvSpPr/>
          <p:nvPr/>
        </p:nvSpPr>
        <p:spPr>
          <a:xfrm>
            <a:off x="1371601" y="381000"/>
            <a:ext cx="8381999" cy="11079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200" b="1"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Cooper Black" pitchFamily="18" charset="0"/>
                <a:cs typeface="Arial" pitchFamily="34" charset="0"/>
              </a:rPr>
              <a:t>PERANCANGAN INTERIOR PUSAT INFORMASI </a:t>
            </a:r>
          </a:p>
          <a:p>
            <a:pPr algn="ctr"/>
            <a:r>
              <a:rPr lang="en-US" sz="2200" b="1"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Cooper Black" pitchFamily="18" charset="0"/>
                <a:cs typeface="Arial" pitchFamily="34" charset="0"/>
              </a:rPr>
              <a:t>KEBUDAYAAN TIONGHOA-FORBIDDEN CITY </a:t>
            </a:r>
          </a:p>
          <a:p>
            <a:pPr algn="ctr"/>
            <a:r>
              <a:rPr lang="en-US" sz="2200" b="1"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Cooper Black" pitchFamily="18" charset="0"/>
                <a:cs typeface="Arial" pitchFamily="34" charset="0"/>
              </a:rPr>
              <a:t>DI SURABAYA</a:t>
            </a:r>
            <a:endParaRPr lang="en-US" sz="2200" b="1" dirty="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Cooper Black" pitchFamily="18" charset="0"/>
              <a:cs typeface="Arial" pitchFamily="34" charset="0"/>
            </a:endParaRPr>
          </a:p>
        </p:txBody>
      </p:sp>
      <p:sp>
        <p:nvSpPr>
          <p:cNvPr id="11" name="TextBox 10"/>
          <p:cNvSpPr txBox="1"/>
          <p:nvPr/>
        </p:nvSpPr>
        <p:spPr>
          <a:xfrm>
            <a:off x="3505200" y="3429000"/>
            <a:ext cx="4800600" cy="1569660"/>
          </a:xfrm>
          <a:prstGeom prst="rect">
            <a:avLst/>
          </a:prstGeom>
          <a:noFill/>
        </p:spPr>
        <p:txBody>
          <a:bodyPr wrap="square" rtlCol="0">
            <a:spAutoFit/>
          </a:bodyPr>
          <a:lstStyle/>
          <a:p>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Nama</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id-ID" sz="1600" b="1" dirty="0">
                <a:ln w="1905"/>
                <a:solidFill>
                  <a:srgbClr val="9C8918"/>
                </a:solidFill>
                <a:effectLst>
                  <a:innerShdw blurRad="69850" dist="43180" dir="5400000">
                    <a:srgbClr val="000000">
                      <a:alpha val="65000"/>
                    </a:srgbClr>
                  </a:innerShdw>
                </a:effectLst>
                <a:latin typeface="Myriad Pro Light" pitchFamily="34" charset="0"/>
              </a:rPr>
              <a:t>Devi</a:t>
            </a:r>
            <a:endParaRPr lang="en-US" sz="1600" b="1" dirty="0">
              <a:ln w="1905"/>
              <a:solidFill>
                <a:srgbClr val="9C8918"/>
              </a:solidFill>
              <a:effectLst>
                <a:innerShdw blurRad="69850" dist="43180" dir="5400000">
                  <a:srgbClr val="000000">
                    <a:alpha val="65000"/>
                  </a:srgbClr>
                </a:innerShdw>
              </a:effectLst>
              <a:latin typeface="Myriad Pro Light" pitchFamily="34" charset="0"/>
            </a:endParaRPr>
          </a:p>
          <a:p>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NR</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P                   </a:t>
            </a:r>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id-ID" sz="1600" b="1" dirty="0">
                <a:ln w="1905"/>
                <a:solidFill>
                  <a:srgbClr val="9C8918"/>
                </a:solidFill>
                <a:effectLst>
                  <a:innerShdw blurRad="69850" dist="43180" dir="5400000">
                    <a:srgbClr val="000000">
                      <a:alpha val="65000"/>
                    </a:srgbClr>
                  </a:innerShdw>
                </a:effectLst>
                <a:latin typeface="Myriad Pro Light" pitchFamily="34" charset="0"/>
              </a:rPr>
              <a:t>41406119</a:t>
            </a:r>
            <a:endParaRPr lang="en-US" sz="1600" b="1" dirty="0">
              <a:ln w="1905"/>
              <a:solidFill>
                <a:srgbClr val="9C8918"/>
              </a:solidFill>
              <a:effectLst>
                <a:innerShdw blurRad="69850" dist="43180" dir="5400000">
                  <a:srgbClr val="000000">
                    <a:alpha val="65000"/>
                  </a:srgbClr>
                </a:innerShdw>
              </a:effectLst>
              <a:latin typeface="Myriad Pro Light" pitchFamily="34" charset="0"/>
            </a:endParaRPr>
          </a:p>
          <a:p>
            <a:r>
              <a:rPr lang="en-US" sz="1600" b="1" dirty="0" err="1" smtClean="0">
                <a:ln w="1905"/>
                <a:solidFill>
                  <a:srgbClr val="9C8918"/>
                </a:solidFill>
                <a:effectLst>
                  <a:innerShdw blurRad="69850" dist="43180" dir="5400000">
                    <a:srgbClr val="000000">
                      <a:alpha val="65000"/>
                    </a:srgbClr>
                  </a:innerShdw>
                </a:effectLst>
                <a:latin typeface="Myriad Pro Light" pitchFamily="34" charset="0"/>
              </a:rPr>
              <a:t>Kelompok</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4</a:t>
            </a:r>
          </a:p>
          <a:p>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Pembimbing</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id-ID" sz="1600" b="1" dirty="0">
                <a:ln w="1905"/>
                <a:solidFill>
                  <a:srgbClr val="9C8918"/>
                </a:solidFill>
                <a:effectLst>
                  <a:innerShdw blurRad="69850" dist="43180" dir="5400000">
                    <a:srgbClr val="000000">
                      <a:alpha val="65000"/>
                    </a:srgbClr>
                  </a:innerShdw>
                </a:effectLst>
                <a:latin typeface="Myriad Pro Light" pitchFamily="34" charset="0"/>
              </a:rPr>
              <a:t>Laksmi Kusuma Wardani, S. Sn, M. Ds</a:t>
            </a:r>
            <a:r>
              <a:rPr lang="id-ID" sz="1600" b="1" dirty="0" smtClean="0">
                <a:ln w="1905"/>
                <a:solidFill>
                  <a:srgbClr val="9C8918"/>
                </a:solidFill>
                <a:effectLst>
                  <a:innerShdw blurRad="69850" dist="43180" dir="5400000">
                    <a:srgbClr val="000000">
                      <a:alpha val="65000"/>
                    </a:srgbClr>
                  </a:innerShdw>
                </a:effectLst>
                <a:latin typeface="Myriad Pro Light" pitchFamily="34" charset="0"/>
              </a:rPr>
              <a:t>.</a:t>
            </a:r>
            <a:endParaRPr lang="en-US" sz="1600" b="1" dirty="0" smtClean="0">
              <a:ln w="1905"/>
              <a:solidFill>
                <a:srgbClr val="9C8918"/>
              </a:solidFill>
              <a:effectLst>
                <a:innerShdw blurRad="69850" dist="43180" dir="5400000">
                  <a:srgbClr val="000000">
                    <a:alpha val="65000"/>
                  </a:srgbClr>
                </a:innerShdw>
              </a:effectLst>
              <a:latin typeface="Myriad Pro Light" pitchFamily="34" charset="0"/>
            </a:endParaRPr>
          </a:p>
          <a:p>
            <a:r>
              <a:rPr lang="en-US" sz="1600" b="1" dirty="0">
                <a:ln w="1905"/>
                <a:solidFill>
                  <a:srgbClr val="9C8918"/>
                </a:solidFill>
                <a:effectLst>
                  <a:innerShdw blurRad="69850" dist="43180" dir="5400000">
                    <a:srgbClr val="000000">
                      <a:alpha val="65000"/>
                    </a:srgbClr>
                  </a:innerShdw>
                </a:effectLst>
                <a:latin typeface="Myriad Pro Light" pitchFamily="34" charset="0"/>
              </a:rPr>
              <a:t>	</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en-US" sz="1600" b="1" dirty="0" err="1" smtClean="0">
                <a:ln w="1905"/>
                <a:solidFill>
                  <a:srgbClr val="9C8918"/>
                </a:solidFill>
                <a:effectLst>
                  <a:innerShdw blurRad="69850" dist="43180" dir="5400000">
                    <a:srgbClr val="000000">
                      <a:alpha val="65000"/>
                    </a:srgbClr>
                  </a:innerShdw>
                </a:effectLst>
                <a:latin typeface="Myriad Pro Light" pitchFamily="34" charset="0"/>
              </a:rPr>
              <a:t>Devy</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 </a:t>
            </a:r>
            <a:r>
              <a:rPr lang="en-US" sz="1600" b="1" dirty="0" err="1" smtClean="0">
                <a:ln w="1905"/>
                <a:solidFill>
                  <a:srgbClr val="9C8918"/>
                </a:solidFill>
                <a:effectLst>
                  <a:innerShdw blurRad="69850" dist="43180" dir="5400000">
                    <a:srgbClr val="000000">
                      <a:alpha val="65000"/>
                    </a:srgbClr>
                  </a:innerShdw>
                </a:effectLst>
                <a:latin typeface="Myriad Pro Light" pitchFamily="34" charset="0"/>
              </a:rPr>
              <a:t>Aswarie</a:t>
            </a:r>
            <a:r>
              <a:rPr lang="en-US" sz="1600" b="1" dirty="0" smtClean="0">
                <a:ln w="1905"/>
                <a:solidFill>
                  <a:srgbClr val="9C8918"/>
                </a:solidFill>
                <a:effectLst>
                  <a:innerShdw blurRad="69850" dist="43180" dir="5400000">
                    <a:srgbClr val="000000">
                      <a:alpha val="65000"/>
                    </a:srgbClr>
                  </a:innerShdw>
                </a:effectLst>
                <a:latin typeface="Myriad Pro Light" pitchFamily="34" charset="0"/>
              </a:rPr>
              <a:t>, B. Arch.</a:t>
            </a:r>
            <a:endParaRPr lang="en-US" sz="1600" b="1" dirty="0">
              <a:ln w="1905"/>
              <a:solidFill>
                <a:srgbClr val="9C8918"/>
              </a:solidFill>
              <a:effectLst>
                <a:innerShdw blurRad="69850" dist="43180" dir="5400000">
                  <a:srgbClr val="000000">
                    <a:alpha val="65000"/>
                  </a:srgbClr>
                </a:innerShdw>
              </a:effectLst>
              <a:latin typeface="Myriad Pro Light" pitchFamily="34" charset="0"/>
            </a:endParaRPr>
          </a:p>
          <a:p>
            <a:endParaRPr lang="en-US" sz="1600" b="1" dirty="0">
              <a:ln w="1905"/>
              <a:solidFill>
                <a:srgbClr val="9C8918"/>
              </a:solidFill>
              <a:effectLst>
                <a:innerShdw blurRad="69850" dist="43180" dir="5400000">
                  <a:srgbClr val="000000">
                    <a:alpha val="65000"/>
                  </a:srgbClr>
                </a:innerShdw>
              </a:effectLst>
              <a:latin typeface="Pristina" pitchFamily="66" charset="0"/>
            </a:endParaRPr>
          </a:p>
        </p:txBody>
      </p:sp>
      <p:sp>
        <p:nvSpPr>
          <p:cNvPr id="12" name="Rectangle 11"/>
          <p:cNvSpPr/>
          <p:nvPr/>
        </p:nvSpPr>
        <p:spPr>
          <a:xfrm>
            <a:off x="4141023" y="5077361"/>
            <a:ext cx="3250377" cy="1323439"/>
          </a:xfrm>
          <a:prstGeom prst="rect">
            <a:avLst/>
          </a:prstGeom>
          <a:noFill/>
        </p:spPr>
        <p:txBody>
          <a:bodyPr wrap="none" lIns="91440" tIns="45720" rIns="91440" bIns="45720">
            <a:spAutoFit/>
          </a:bodyPr>
          <a:lstStyle/>
          <a:p>
            <a:pPr algn="ctr"/>
            <a:r>
              <a:rPr lang="id-ID"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rPr>
              <a:t>UNIVERSITAS KRISTEN PETRA</a:t>
            </a:r>
            <a:endParaRPr lang="en-US"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endParaRPr>
          </a:p>
          <a:p>
            <a:pPr algn="ctr"/>
            <a:r>
              <a:rPr lang="id-ID" sz="1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rPr>
              <a:t>JURUSAN </a:t>
            </a:r>
            <a:r>
              <a:rPr lang="id-ID"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rPr>
              <a:t>DESAIN INTERIOR</a:t>
            </a:r>
            <a:endParaRPr lang="en-US"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endParaRPr>
          </a:p>
          <a:p>
            <a:pPr algn="ctr"/>
            <a:r>
              <a:rPr lang="id-ID" sz="1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rPr>
              <a:t>FAKULTAS SENI DAN DESAIN</a:t>
            </a:r>
            <a:endParaRPr lang="en-US" sz="1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endParaRPr>
          </a:p>
          <a:p>
            <a:pPr algn="ctr"/>
            <a:r>
              <a:rPr lang="id-ID" sz="1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rPr>
              <a:t>SURABAYA</a:t>
            </a:r>
            <a:endParaRPr lang="en-US"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endParaRPr>
          </a:p>
          <a:p>
            <a:pPr algn="ctr"/>
            <a:r>
              <a:rPr lang="id-ID"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rPr>
              <a:t>2010</a:t>
            </a:r>
            <a:endParaRPr lang="en-US" sz="1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pitchFamily="34" charset="0"/>
              <a:cs typeface="Arial" pitchFamily="34" charset="0"/>
            </a:endParaRPr>
          </a:p>
        </p:txBody>
      </p:sp>
      <p:pic>
        <p:nvPicPr>
          <p:cNvPr id="13" name="Picture 17" descr="D:\Devi's Documents\xf.png"/>
          <p:cNvPicPr>
            <a:picLocks noChangeAspect="1" noChangeArrowheads="1"/>
          </p:cNvPicPr>
          <p:nvPr/>
        </p:nvPicPr>
        <p:blipFill>
          <a:blip r:embed="rId3" cstate="print"/>
          <a:srcRect/>
          <a:stretch>
            <a:fillRect/>
          </a:stretch>
        </p:blipFill>
        <p:spPr bwMode="auto">
          <a:xfrm>
            <a:off x="4800600" y="1935162"/>
            <a:ext cx="1265237" cy="1265238"/>
          </a:xfrm>
          <a:prstGeom prst="rect">
            <a:avLst/>
          </a:prstGeom>
          <a:noFill/>
        </p:spPr>
      </p:pic>
      <p:pic>
        <p:nvPicPr>
          <p:cNvPr id="1029" name="Picture 5" descr="D:\Devi's Documents\area beli tiket.tif"/>
          <p:cNvPicPr>
            <a:picLocks noChangeAspect="1" noChangeArrowheads="1"/>
          </p:cNvPicPr>
          <p:nvPr/>
        </p:nvPicPr>
        <p:blipFill>
          <a:blip r:embed="rId4" cstate="print"/>
          <a:srcRect/>
          <a:stretch>
            <a:fillRect/>
          </a:stretch>
        </p:blipFill>
        <p:spPr bwMode="auto">
          <a:xfrm>
            <a:off x="0" y="0"/>
            <a:ext cx="1905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4.jpg"/>
          <p:cNvPicPr>
            <a:picLocks noChangeAspect="1" noChangeArrowheads="1"/>
          </p:cNvPicPr>
          <p:nvPr/>
        </p:nvPicPr>
        <p:blipFill>
          <a:blip r:embed="rId2" cstate="print"/>
          <a:srcRect/>
          <a:stretch>
            <a:fillRect/>
          </a:stretch>
        </p:blipFill>
        <p:spPr bwMode="auto">
          <a:xfrm>
            <a:off x="201601" y="3276600"/>
            <a:ext cx="8713799" cy="2585824"/>
          </a:xfrm>
          <a:prstGeom prst="rect">
            <a:avLst/>
          </a:prstGeom>
          <a:noFill/>
        </p:spPr>
      </p:pic>
      <p:pic>
        <p:nvPicPr>
          <p:cNvPr id="2051" name="Picture 3" descr="I:\ZZC.jpg"/>
          <p:cNvPicPr>
            <a:picLocks noChangeAspect="1" noChangeArrowheads="1"/>
          </p:cNvPicPr>
          <p:nvPr/>
        </p:nvPicPr>
        <p:blipFill>
          <a:blip r:embed="rId3" cstate="print"/>
          <a:srcRect/>
          <a:stretch>
            <a:fillRect/>
          </a:stretch>
        </p:blipFill>
        <p:spPr bwMode="auto">
          <a:xfrm>
            <a:off x="84811" y="762000"/>
            <a:ext cx="9059189" cy="2255837"/>
          </a:xfrm>
          <a:prstGeom prst="rect">
            <a:avLst/>
          </a:prstGeom>
          <a:noFill/>
        </p:spPr>
      </p:pic>
      <p:sp>
        <p:nvSpPr>
          <p:cNvPr id="5" name="TextBox 4"/>
          <p:cNvSpPr txBox="1"/>
          <p:nvPr/>
        </p:nvSpPr>
        <p:spPr>
          <a:xfrm>
            <a:off x="3429000" y="5943600"/>
            <a:ext cx="1981200" cy="381000"/>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POTONGAN</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2.jpg"/>
          <p:cNvPicPr>
            <a:picLocks noChangeAspect="1" noChangeArrowheads="1"/>
          </p:cNvPicPr>
          <p:nvPr/>
        </p:nvPicPr>
        <p:blipFill>
          <a:blip r:embed="rId2" cstate="print"/>
          <a:srcRect/>
          <a:stretch>
            <a:fillRect/>
          </a:stretch>
        </p:blipFill>
        <p:spPr bwMode="auto">
          <a:xfrm>
            <a:off x="185881" y="685800"/>
            <a:ext cx="8881919" cy="1447800"/>
          </a:xfrm>
          <a:prstGeom prst="rect">
            <a:avLst/>
          </a:prstGeom>
          <a:noFill/>
        </p:spPr>
      </p:pic>
      <p:pic>
        <p:nvPicPr>
          <p:cNvPr id="4099" name="Picture 3" descr="I:\3.jpg"/>
          <p:cNvPicPr>
            <a:picLocks noChangeAspect="1" noChangeArrowheads="1"/>
          </p:cNvPicPr>
          <p:nvPr/>
        </p:nvPicPr>
        <p:blipFill>
          <a:blip r:embed="rId3" cstate="print"/>
          <a:srcRect/>
          <a:stretch>
            <a:fillRect/>
          </a:stretch>
        </p:blipFill>
        <p:spPr bwMode="auto">
          <a:xfrm>
            <a:off x="190980" y="4191000"/>
            <a:ext cx="8800620" cy="1524000"/>
          </a:xfrm>
          <a:prstGeom prst="rect">
            <a:avLst/>
          </a:prstGeom>
          <a:noFill/>
        </p:spPr>
      </p:pic>
      <p:pic>
        <p:nvPicPr>
          <p:cNvPr id="4100" name="Picture 4" descr="I:\1.jpg"/>
          <p:cNvPicPr>
            <a:picLocks noChangeAspect="1" noChangeArrowheads="1"/>
          </p:cNvPicPr>
          <p:nvPr/>
        </p:nvPicPr>
        <p:blipFill>
          <a:blip r:embed="rId4" cstate="print"/>
          <a:srcRect/>
          <a:stretch>
            <a:fillRect/>
          </a:stretch>
        </p:blipFill>
        <p:spPr bwMode="auto">
          <a:xfrm>
            <a:off x="76200" y="2442467"/>
            <a:ext cx="8991600" cy="1443733"/>
          </a:xfrm>
          <a:prstGeom prst="rect">
            <a:avLst/>
          </a:prstGeom>
          <a:noFill/>
        </p:spPr>
      </p:pic>
      <p:sp>
        <p:nvSpPr>
          <p:cNvPr id="6" name="TextBox 5"/>
          <p:cNvSpPr txBox="1"/>
          <p:nvPr/>
        </p:nvSpPr>
        <p:spPr>
          <a:xfrm>
            <a:off x="3429000" y="5867400"/>
            <a:ext cx="1981200" cy="381000"/>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POTONGAN</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1\burn\FIX\me.bmp"/>
          <p:cNvPicPr>
            <a:picLocks noChangeAspect="1" noChangeArrowheads="1"/>
          </p:cNvPicPr>
          <p:nvPr/>
        </p:nvPicPr>
        <p:blipFill>
          <a:blip r:embed="rId2" cstate="print"/>
          <a:srcRect/>
          <a:stretch>
            <a:fillRect/>
          </a:stretch>
        </p:blipFill>
        <p:spPr bwMode="auto">
          <a:xfrm>
            <a:off x="152400" y="914400"/>
            <a:ext cx="8778342" cy="2832100"/>
          </a:xfrm>
          <a:prstGeom prst="rect">
            <a:avLst/>
          </a:prstGeom>
          <a:noFill/>
        </p:spPr>
      </p:pic>
      <p:pic>
        <p:nvPicPr>
          <p:cNvPr id="6" name="Picture 4" descr="D:\Devi's Documents\Untitled-1.png"/>
          <p:cNvPicPr>
            <a:picLocks noChangeAspect="1" noChangeArrowheads="1"/>
          </p:cNvPicPr>
          <p:nvPr/>
        </p:nvPicPr>
        <p:blipFill>
          <a:blip r:embed="rId3" cstate="print"/>
          <a:srcRect/>
          <a:stretch>
            <a:fillRect/>
          </a:stretch>
        </p:blipFill>
        <p:spPr bwMode="auto">
          <a:xfrm>
            <a:off x="71240" y="3048000"/>
            <a:ext cx="5262760" cy="3733800"/>
          </a:xfrm>
          <a:prstGeom prst="rect">
            <a:avLst/>
          </a:prstGeom>
          <a:noFill/>
        </p:spPr>
      </p:pic>
      <p:sp>
        <p:nvSpPr>
          <p:cNvPr id="7" name="TextBox 6"/>
          <p:cNvSpPr txBox="1"/>
          <p:nvPr/>
        </p:nvSpPr>
        <p:spPr>
          <a:xfrm>
            <a:off x="5715000" y="4419600"/>
            <a:ext cx="2667000" cy="533400"/>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MAIN ENTRANCE</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vi's Documents\ist2_7309272-chinese-scro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 name="Picture 2" descr="I:\1\burn\FIX\galeri.tif"/>
          <p:cNvPicPr>
            <a:picLocks noChangeAspect="1" noChangeArrowheads="1"/>
          </p:cNvPicPr>
          <p:nvPr/>
        </p:nvPicPr>
        <p:blipFill>
          <a:blip r:embed="rId3" cstate="print"/>
          <a:srcRect/>
          <a:stretch>
            <a:fillRect/>
          </a:stretch>
        </p:blipFill>
        <p:spPr bwMode="auto">
          <a:xfrm>
            <a:off x="990600" y="838200"/>
            <a:ext cx="7010400" cy="5259228"/>
          </a:xfrm>
          <a:prstGeom prst="rect">
            <a:avLst/>
          </a:prstGeom>
          <a:noFill/>
        </p:spPr>
      </p:pic>
      <p:sp>
        <p:nvSpPr>
          <p:cNvPr id="9" name="TextBox 8"/>
          <p:cNvSpPr txBox="1"/>
          <p:nvPr/>
        </p:nvSpPr>
        <p:spPr>
          <a:xfrm>
            <a:off x="2971800" y="6096000"/>
            <a:ext cx="3733800" cy="461665"/>
          </a:xfrm>
          <a:prstGeom prst="rect">
            <a:avLst/>
          </a:prstGeom>
          <a:noFill/>
        </p:spPr>
        <p:txBody>
          <a:bodyPr wrap="square" rtlCol="0">
            <a:prstTxWarp prst="textInflateTop">
              <a:avLst/>
            </a:prstTxWarp>
            <a:spAutoFit/>
          </a:bodyPr>
          <a:lstStyle/>
          <a:p>
            <a:pPr algn="ct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galeri</a:t>
            </a: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spesifik</a:t>
            </a:r>
            <a:endParaRPr lang="en-US" sz="2000" dirty="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vi's Documents\ist2_8037798-chinese-scroll.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pic>
        <p:nvPicPr>
          <p:cNvPr id="8" name="Picture 3" descr="I:\1\burn\FIX\lobby.png"/>
          <p:cNvPicPr>
            <a:picLocks noChangeAspect="1" noChangeArrowheads="1"/>
          </p:cNvPicPr>
          <p:nvPr/>
        </p:nvPicPr>
        <p:blipFill>
          <a:blip r:embed="rId3" cstate="print"/>
          <a:srcRect/>
          <a:stretch>
            <a:fillRect/>
          </a:stretch>
        </p:blipFill>
        <p:spPr bwMode="auto">
          <a:xfrm>
            <a:off x="1068169" y="762000"/>
            <a:ext cx="7009031" cy="5257799"/>
          </a:xfrm>
          <a:prstGeom prst="rect">
            <a:avLst/>
          </a:prstGeom>
          <a:noFill/>
        </p:spPr>
      </p:pic>
      <p:sp>
        <p:nvSpPr>
          <p:cNvPr id="9" name="TextBox 8"/>
          <p:cNvSpPr txBox="1"/>
          <p:nvPr/>
        </p:nvSpPr>
        <p:spPr>
          <a:xfrm>
            <a:off x="2743200" y="6167735"/>
            <a:ext cx="3733800" cy="461665"/>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lobby</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evi's Documents\ist2_7309272-chinese-scro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 name="Picture 2" descr="I:\1\burn\FIX\resto 1.png"/>
          <p:cNvPicPr>
            <a:picLocks noChangeAspect="1" noChangeArrowheads="1"/>
          </p:cNvPicPr>
          <p:nvPr/>
        </p:nvPicPr>
        <p:blipFill>
          <a:blip r:embed="rId3" cstate="print"/>
          <a:srcRect/>
          <a:stretch>
            <a:fillRect/>
          </a:stretch>
        </p:blipFill>
        <p:spPr bwMode="auto">
          <a:xfrm>
            <a:off x="1143000" y="914400"/>
            <a:ext cx="6858000" cy="5144504"/>
          </a:xfrm>
          <a:prstGeom prst="rect">
            <a:avLst/>
          </a:prstGeom>
          <a:noFill/>
        </p:spPr>
      </p:pic>
      <p:sp>
        <p:nvSpPr>
          <p:cNvPr id="8" name="TextBox 7"/>
          <p:cNvSpPr txBox="1"/>
          <p:nvPr/>
        </p:nvSpPr>
        <p:spPr>
          <a:xfrm>
            <a:off x="2971800" y="6167735"/>
            <a:ext cx="3733800" cy="461665"/>
          </a:xfrm>
          <a:prstGeom prst="rect">
            <a:avLst/>
          </a:prstGeom>
          <a:noFill/>
        </p:spPr>
        <p:txBody>
          <a:bodyPr wrap="square" rtlCol="0">
            <a:prstTxWarp prst="textInflate">
              <a:avLst/>
            </a:prstTxWarp>
            <a:spAutoFit/>
          </a:bodyPr>
          <a:lstStyle/>
          <a:p>
            <a:pPr algn="ct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resto</a:t>
            </a: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 TIONGHOA</a:t>
            </a:r>
            <a:endParaRPr lang="en-US" sz="2000" dirty="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evi's Documents\ist2_8037798-chinese-scroll.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pic>
        <p:nvPicPr>
          <p:cNvPr id="7" name="Picture 2" descr="I:\1\burn\FIX\library 1.png"/>
          <p:cNvPicPr>
            <a:picLocks noChangeAspect="1" noChangeArrowheads="1"/>
          </p:cNvPicPr>
          <p:nvPr/>
        </p:nvPicPr>
        <p:blipFill>
          <a:blip r:embed="rId3" cstate="print"/>
          <a:srcRect/>
          <a:stretch>
            <a:fillRect/>
          </a:stretch>
        </p:blipFill>
        <p:spPr bwMode="auto">
          <a:xfrm>
            <a:off x="1066800" y="762000"/>
            <a:ext cx="7034530" cy="5276928"/>
          </a:xfrm>
          <a:prstGeom prst="rect">
            <a:avLst/>
          </a:prstGeom>
          <a:noFill/>
        </p:spPr>
      </p:pic>
      <p:sp>
        <p:nvSpPr>
          <p:cNvPr id="8" name="TextBox 7"/>
          <p:cNvSpPr txBox="1"/>
          <p:nvPr/>
        </p:nvSpPr>
        <p:spPr>
          <a:xfrm>
            <a:off x="2743200" y="6096000"/>
            <a:ext cx="3733800" cy="461665"/>
          </a:xfrm>
          <a:prstGeom prst="rect">
            <a:avLst/>
          </a:prstGeom>
          <a:noFill/>
        </p:spPr>
        <p:txBody>
          <a:bodyPr wrap="square" rtlCol="0">
            <a:prstTxWarp prst="textInflate">
              <a:avLst/>
            </a:prstTxWarp>
            <a:spAutoFit/>
          </a:bodyPr>
          <a:lstStyle/>
          <a:p>
            <a:pPr algn="ctr"/>
            <a:r>
              <a:rPr lang="en-US" sz="2400" b="1" u="sng" dirty="0"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a:t>
            </a:r>
            <a:r>
              <a:rPr lang="en-US" sz="2400" b="1" u="sng" dirty="0" err="1"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perpustakaan</a:t>
            </a:r>
            <a:endParaRPr lang="en-US" sz="2000" dirty="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2" descr="D:\Devi's Documents\ist2_7309272-chinese-scro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 name="Picture 2" descr="I:\1\perspektif\mini tater.png"/>
          <p:cNvPicPr>
            <a:picLocks noChangeAspect="1" noChangeArrowheads="1"/>
          </p:cNvPicPr>
          <p:nvPr/>
        </p:nvPicPr>
        <p:blipFill>
          <a:blip r:embed="rId3" cstate="print"/>
          <a:srcRect/>
          <a:stretch>
            <a:fillRect/>
          </a:stretch>
        </p:blipFill>
        <p:spPr bwMode="auto">
          <a:xfrm>
            <a:off x="1067991" y="914400"/>
            <a:ext cx="6933009" cy="5200773"/>
          </a:xfrm>
          <a:prstGeom prst="rect">
            <a:avLst/>
          </a:prstGeom>
          <a:noFill/>
        </p:spPr>
      </p:pic>
      <p:sp>
        <p:nvSpPr>
          <p:cNvPr id="9" name="TextBox 8"/>
          <p:cNvSpPr txBox="1"/>
          <p:nvPr/>
        </p:nvSpPr>
        <p:spPr>
          <a:xfrm>
            <a:off x="2819400" y="6091535"/>
            <a:ext cx="3733800" cy="461665"/>
          </a:xfrm>
          <a:prstGeom prst="rect">
            <a:avLst/>
          </a:prstGeom>
          <a:noFill/>
        </p:spPr>
        <p:txBody>
          <a:bodyPr wrap="square" rtlCol="0">
            <a:prstTxWarp prst="textInflateTop">
              <a:avLst/>
            </a:prstTxWarp>
            <a:spAutoFit/>
          </a:bodyPr>
          <a:lstStyle/>
          <a:p>
            <a:pPr algn="ct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mini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teater</a:t>
            </a:r>
            <a:endParaRPr lang="en-US" sz="2000" dirty="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evi's Documents\ist2_8037798-chinese-scroll.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pic>
        <p:nvPicPr>
          <p:cNvPr id="7" name="Picture 2" descr="I:\1\perspektif\mini tater 1.png"/>
          <p:cNvPicPr>
            <a:picLocks noChangeAspect="1" noChangeArrowheads="1"/>
          </p:cNvPicPr>
          <p:nvPr/>
        </p:nvPicPr>
        <p:blipFill>
          <a:blip r:embed="rId3" cstate="print"/>
          <a:srcRect/>
          <a:stretch>
            <a:fillRect/>
          </a:stretch>
        </p:blipFill>
        <p:spPr bwMode="auto">
          <a:xfrm>
            <a:off x="1041420" y="762000"/>
            <a:ext cx="7035780" cy="5277866"/>
          </a:xfrm>
          <a:prstGeom prst="rect">
            <a:avLst/>
          </a:prstGeom>
          <a:noFill/>
        </p:spPr>
      </p:pic>
      <p:sp>
        <p:nvSpPr>
          <p:cNvPr id="8" name="TextBox 7"/>
          <p:cNvSpPr txBox="1"/>
          <p:nvPr/>
        </p:nvSpPr>
        <p:spPr>
          <a:xfrm>
            <a:off x="2743200" y="6167735"/>
            <a:ext cx="3733800" cy="461665"/>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mini </a:t>
            </a:r>
            <a:r>
              <a:rPr lang="en-US" sz="2400" b="1" u="sng" dirty="0" err="1"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teater</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2" descr="D:\Devi's Documents\ist2_7309272-chinese-scro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 name="Picture 2" descr="I:\1\perspektif\area beli tiket.png"/>
          <p:cNvPicPr>
            <a:picLocks noChangeAspect="1" noChangeArrowheads="1"/>
          </p:cNvPicPr>
          <p:nvPr/>
        </p:nvPicPr>
        <p:blipFill>
          <a:blip r:embed="rId3" cstate="print"/>
          <a:srcRect/>
          <a:stretch>
            <a:fillRect/>
          </a:stretch>
        </p:blipFill>
        <p:spPr bwMode="auto">
          <a:xfrm>
            <a:off x="1092240" y="838200"/>
            <a:ext cx="6907450" cy="5181600"/>
          </a:xfrm>
          <a:prstGeom prst="rect">
            <a:avLst/>
          </a:prstGeom>
          <a:noFill/>
        </p:spPr>
      </p:pic>
      <p:sp>
        <p:nvSpPr>
          <p:cNvPr id="9" name="TextBox 8"/>
          <p:cNvSpPr txBox="1"/>
          <p:nvPr/>
        </p:nvSpPr>
        <p:spPr>
          <a:xfrm>
            <a:off x="2514600" y="6015335"/>
            <a:ext cx="4191000" cy="461665"/>
          </a:xfrm>
          <a:prstGeom prst="rect">
            <a:avLst/>
          </a:prstGeom>
          <a:noFill/>
        </p:spPr>
        <p:txBody>
          <a:bodyPr wrap="square" rtlCol="0">
            <a:prstTxWarp prst="textInflateTop">
              <a:avLst/>
            </a:prstTxWarp>
            <a:spAutoFit/>
          </a:bodyPr>
          <a:lstStyle/>
          <a:p>
            <a:pPr algn="ct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penerimaan</a:t>
            </a: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tamu</a:t>
            </a:r>
            <a:endParaRPr lang="en-US" sz="2000" dirty="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vi's Documents\ist2_5165153-chinese-lantern copy.jpg"/>
          <p:cNvPicPr>
            <a:picLocks noChangeAspect="1" noChangeArrowheads="1"/>
          </p:cNvPicPr>
          <p:nvPr/>
        </p:nvPicPr>
        <p:blipFill>
          <a:blip r:embed="rId2" cstate="print"/>
          <a:srcRect/>
          <a:stretch>
            <a:fillRect/>
          </a:stretch>
        </p:blipFill>
        <p:spPr bwMode="auto">
          <a:xfrm>
            <a:off x="4343400" y="0"/>
            <a:ext cx="4800600" cy="6839262"/>
          </a:xfrm>
          <a:prstGeom prst="rect">
            <a:avLst/>
          </a:prstGeom>
          <a:noFill/>
        </p:spPr>
      </p:pic>
      <p:pic>
        <p:nvPicPr>
          <p:cNvPr id="5" name="Picture 2" descr="D:\Devi's Documents\ist2_5165153-chinese-lantern copy.jpg"/>
          <p:cNvPicPr>
            <a:picLocks noChangeAspect="1" noChangeArrowheads="1"/>
          </p:cNvPicPr>
          <p:nvPr/>
        </p:nvPicPr>
        <p:blipFill>
          <a:blip r:embed="rId2" cstate="print"/>
          <a:srcRect/>
          <a:stretch>
            <a:fillRect/>
          </a:stretch>
        </p:blipFill>
        <p:spPr bwMode="auto">
          <a:xfrm flipH="1">
            <a:off x="0" y="0"/>
            <a:ext cx="4343400" cy="6839262"/>
          </a:xfrm>
          <a:prstGeom prst="rect">
            <a:avLst/>
          </a:prstGeom>
          <a:noFill/>
        </p:spPr>
      </p:pic>
      <p:sp>
        <p:nvSpPr>
          <p:cNvPr id="8" name="TextBox 7"/>
          <p:cNvSpPr txBox="1"/>
          <p:nvPr/>
        </p:nvSpPr>
        <p:spPr>
          <a:xfrm>
            <a:off x="-304800" y="381000"/>
            <a:ext cx="8991600" cy="461665"/>
          </a:xfrm>
          <a:prstGeom prst="rect">
            <a:avLst/>
          </a:prstGeom>
          <a:noFill/>
        </p:spPr>
        <p:txBody>
          <a:bodyPr wrap="square" rtlCol="0">
            <a:spAutoFit/>
          </a:bodyPr>
          <a:lstStyle/>
          <a:p>
            <a:pPr algn="r"/>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                                                                    LATAR BELAKANG MASALAH</a:t>
            </a:r>
            <a:endParaRPr lang="en-US" sz="2000" dirty="0">
              <a:latin typeface="Showcard Gothic" pitchFamily="82" charset="0"/>
            </a:endParaRPr>
          </a:p>
        </p:txBody>
      </p:sp>
      <p:pic>
        <p:nvPicPr>
          <p:cNvPr id="3077" name="Picture 5"/>
          <p:cNvPicPr>
            <a:picLocks noChangeAspect="1" noChangeArrowheads="1"/>
          </p:cNvPicPr>
          <p:nvPr/>
        </p:nvPicPr>
        <p:blipFill>
          <a:blip r:embed="rId3" cstate="print"/>
          <a:srcRect/>
          <a:stretch>
            <a:fillRect/>
          </a:stretch>
        </p:blipFill>
        <p:spPr bwMode="auto">
          <a:xfrm>
            <a:off x="838200" y="992365"/>
            <a:ext cx="1828800" cy="1369835"/>
          </a:xfrm>
          <a:prstGeom prst="rect">
            <a:avLst/>
          </a:prstGeom>
          <a:noFill/>
          <a:ln w="9525">
            <a:noFill/>
            <a:miter lim="800000"/>
            <a:headEnd/>
            <a:tailEnd/>
          </a:ln>
        </p:spPr>
      </p:pic>
      <p:sp>
        <p:nvSpPr>
          <p:cNvPr id="11" name="Text Box 4"/>
          <p:cNvSpPr txBox="1">
            <a:spLocks noChangeArrowheads="1"/>
          </p:cNvSpPr>
          <p:nvPr/>
        </p:nvSpPr>
        <p:spPr bwMode="auto">
          <a:xfrm>
            <a:off x="685800" y="2313801"/>
            <a:ext cx="2209800" cy="276999"/>
          </a:xfrm>
          <a:prstGeom prst="rect">
            <a:avLst/>
          </a:prstGeom>
          <a:noFill/>
          <a:ln w="9525" algn="ctr">
            <a:noFill/>
            <a:miter lim="800000"/>
            <a:headEnd/>
            <a:tailEnd/>
          </a:ln>
          <a:effectLst/>
        </p:spPr>
        <p:txBody>
          <a:bodyPr wrap="square">
            <a:spAutoFit/>
          </a:bodyPr>
          <a:lstStyle/>
          <a:p>
            <a:r>
              <a:rPr lang="en-US" sz="1200" b="1" dirty="0" smtClean="0">
                <a:solidFill>
                  <a:srgbClr val="9C8918"/>
                </a:solidFill>
                <a:latin typeface="Arial" pitchFamily="34" charset="0"/>
                <a:ea typeface="Arial Unicode MS" pitchFamily="34" charset="-128"/>
                <a:cs typeface="Arial" pitchFamily="34" charset="0"/>
              </a:rPr>
              <a:t>WARGA ETNIS TIONGHOA</a:t>
            </a:r>
            <a:endParaRPr lang="en-US" sz="1200" b="1" dirty="0">
              <a:solidFill>
                <a:srgbClr val="9C8918"/>
              </a:solidFill>
              <a:latin typeface="Arial" pitchFamily="34" charset="0"/>
              <a:cs typeface="Arial" pitchFamily="34" charset="0"/>
            </a:endParaRPr>
          </a:p>
        </p:txBody>
      </p:sp>
      <p:pic>
        <p:nvPicPr>
          <p:cNvPr id="3078" name="Picture 6"/>
          <p:cNvPicPr>
            <a:picLocks noChangeAspect="1" noChangeArrowheads="1"/>
          </p:cNvPicPr>
          <p:nvPr/>
        </p:nvPicPr>
        <p:blipFill>
          <a:blip r:embed="rId4" cstate="print"/>
          <a:srcRect/>
          <a:stretch>
            <a:fillRect/>
          </a:stretch>
        </p:blipFill>
        <p:spPr bwMode="auto">
          <a:xfrm>
            <a:off x="3581400" y="1368623"/>
            <a:ext cx="1676400" cy="822484"/>
          </a:xfrm>
          <a:prstGeom prst="rect">
            <a:avLst/>
          </a:prstGeom>
          <a:noFill/>
          <a:ln w="9525">
            <a:noFill/>
            <a:miter lim="800000"/>
            <a:headEnd/>
            <a:tailEnd/>
          </a:ln>
        </p:spPr>
      </p:pic>
      <p:sp>
        <p:nvSpPr>
          <p:cNvPr id="13" name="AutoShape 15"/>
          <p:cNvSpPr>
            <a:spLocks noChangeArrowheads="1"/>
          </p:cNvSpPr>
          <p:nvPr/>
        </p:nvSpPr>
        <p:spPr bwMode="auto">
          <a:xfrm>
            <a:off x="2667000" y="1676400"/>
            <a:ext cx="838200" cy="228600"/>
          </a:xfrm>
          <a:prstGeom prst="rightArrow">
            <a:avLst>
              <a:gd name="adj1" fmla="val 50000"/>
              <a:gd name="adj2" fmla="val 50000"/>
            </a:avLst>
          </a:prstGeom>
          <a:solidFill>
            <a:srgbClr val="C00000"/>
          </a:solidFill>
          <a:ln w="9525">
            <a:solidFill>
              <a:schemeClr val="tx1"/>
            </a:solidFill>
            <a:miter lim="800000"/>
            <a:headEnd/>
            <a:tailEnd/>
          </a:ln>
          <a:effectLst/>
        </p:spPr>
        <p:txBody>
          <a:bodyPr wrap="none" anchor="ctr"/>
          <a:lstStyle/>
          <a:p>
            <a:endParaRPr lang="en-US" dirty="0">
              <a:solidFill>
                <a:srgbClr val="C00000"/>
              </a:solidFill>
            </a:endParaRPr>
          </a:p>
        </p:txBody>
      </p:sp>
      <p:sp>
        <p:nvSpPr>
          <p:cNvPr id="14" name="Text Box 4"/>
          <p:cNvSpPr txBox="1">
            <a:spLocks noChangeArrowheads="1"/>
          </p:cNvSpPr>
          <p:nvPr/>
        </p:nvSpPr>
        <p:spPr bwMode="auto">
          <a:xfrm>
            <a:off x="2438400" y="1371600"/>
            <a:ext cx="1447800" cy="276999"/>
          </a:xfrm>
          <a:prstGeom prst="rect">
            <a:avLst/>
          </a:prstGeom>
          <a:noFill/>
          <a:ln w="9525" algn="ctr">
            <a:noFill/>
            <a:miter lim="800000"/>
            <a:headEnd/>
            <a:tailEnd/>
          </a:ln>
          <a:effectLst/>
        </p:spPr>
        <p:txBody>
          <a:bodyPr wrap="square">
            <a:spAutoFit/>
          </a:bodyPr>
          <a:lstStyle/>
          <a:p>
            <a:pPr algn="ctr"/>
            <a:r>
              <a:rPr lang="en-US" sz="1200" b="1" dirty="0" smtClean="0">
                <a:solidFill>
                  <a:srgbClr val="9C8918"/>
                </a:solidFill>
                <a:latin typeface="Arial" pitchFamily="34" charset="0"/>
                <a:ea typeface="Arial Unicode MS" pitchFamily="34" charset="-128"/>
                <a:cs typeface="Arial" pitchFamily="34" charset="0"/>
              </a:rPr>
              <a:t>IMIGRASI</a:t>
            </a:r>
            <a:endParaRPr lang="en-US" sz="1200" b="1" dirty="0">
              <a:solidFill>
                <a:srgbClr val="9C8918"/>
              </a:solidFill>
              <a:latin typeface="Arial" pitchFamily="34" charset="0"/>
              <a:cs typeface="Arial" pitchFamily="34" charset="0"/>
            </a:endParaRPr>
          </a:p>
        </p:txBody>
      </p:sp>
      <p:sp>
        <p:nvSpPr>
          <p:cNvPr id="15" name="Text Box 4"/>
          <p:cNvSpPr txBox="1">
            <a:spLocks noChangeArrowheads="1"/>
          </p:cNvSpPr>
          <p:nvPr/>
        </p:nvSpPr>
        <p:spPr bwMode="auto">
          <a:xfrm>
            <a:off x="3352800" y="2205335"/>
            <a:ext cx="2133600" cy="461665"/>
          </a:xfrm>
          <a:prstGeom prst="rect">
            <a:avLst/>
          </a:prstGeom>
          <a:noFill/>
          <a:ln w="9525" algn="ctr">
            <a:noFill/>
            <a:miter lim="800000"/>
            <a:headEnd/>
            <a:tailEnd/>
          </a:ln>
          <a:effectLst/>
        </p:spPr>
        <p:txBody>
          <a:bodyPr wrap="square">
            <a:spAutoFit/>
          </a:bodyPr>
          <a:lstStyle/>
          <a:p>
            <a:pPr algn="ctr"/>
            <a:r>
              <a:rPr lang="en-US" sz="1200" b="1" dirty="0" smtClean="0">
                <a:solidFill>
                  <a:srgbClr val="9C8918"/>
                </a:solidFill>
                <a:latin typeface="Arial" pitchFamily="34" charset="0"/>
                <a:ea typeface="Arial Unicode MS" pitchFamily="34" charset="-128"/>
                <a:cs typeface="Arial" pitchFamily="34" charset="0"/>
              </a:rPr>
              <a:t>LEBIH DARI 500 TAHUN  BERMUKIM DI INDONESIA</a:t>
            </a:r>
            <a:endParaRPr lang="en-US" sz="1200" b="1" dirty="0">
              <a:solidFill>
                <a:srgbClr val="9C8918"/>
              </a:solidFill>
              <a:latin typeface="Arial" pitchFamily="34" charset="0"/>
              <a:cs typeface="Arial" pitchFamily="34" charset="0"/>
            </a:endParaRPr>
          </a:p>
        </p:txBody>
      </p:sp>
      <p:sp>
        <p:nvSpPr>
          <p:cNvPr id="16" name="AutoShape 15"/>
          <p:cNvSpPr>
            <a:spLocks noChangeArrowheads="1"/>
          </p:cNvSpPr>
          <p:nvPr/>
        </p:nvSpPr>
        <p:spPr bwMode="auto">
          <a:xfrm>
            <a:off x="5334000" y="1676400"/>
            <a:ext cx="1143000" cy="228600"/>
          </a:xfrm>
          <a:prstGeom prst="rightArrow">
            <a:avLst>
              <a:gd name="adj1" fmla="val 50000"/>
              <a:gd name="adj2" fmla="val 50000"/>
            </a:avLst>
          </a:prstGeom>
          <a:solidFill>
            <a:srgbClr val="C00000"/>
          </a:solidFill>
          <a:ln w="9525">
            <a:solidFill>
              <a:schemeClr val="tx1"/>
            </a:solidFill>
            <a:miter lim="800000"/>
            <a:headEnd/>
            <a:tailEnd/>
          </a:ln>
          <a:effectLst/>
        </p:spPr>
        <p:txBody>
          <a:bodyPr wrap="none" anchor="ctr"/>
          <a:lstStyle/>
          <a:p>
            <a:endParaRPr lang="en-US"/>
          </a:p>
        </p:txBody>
      </p:sp>
      <p:pic>
        <p:nvPicPr>
          <p:cNvPr id="3079" name="Picture 7"/>
          <p:cNvPicPr>
            <a:picLocks noChangeAspect="1" noChangeArrowheads="1"/>
          </p:cNvPicPr>
          <p:nvPr/>
        </p:nvPicPr>
        <p:blipFill>
          <a:blip r:embed="rId5" cstate="print"/>
          <a:srcRect/>
          <a:stretch>
            <a:fillRect/>
          </a:stretch>
        </p:blipFill>
        <p:spPr bwMode="auto">
          <a:xfrm>
            <a:off x="6629400" y="990600"/>
            <a:ext cx="1549707" cy="1097029"/>
          </a:xfrm>
          <a:prstGeom prst="rect">
            <a:avLst/>
          </a:prstGeom>
          <a:noFill/>
          <a:ln w="9525">
            <a:noFill/>
            <a:miter lim="800000"/>
            <a:headEnd/>
            <a:tailEnd/>
          </a:ln>
        </p:spPr>
      </p:pic>
      <p:sp>
        <p:nvSpPr>
          <p:cNvPr id="18" name="Text Box 4"/>
          <p:cNvSpPr txBox="1">
            <a:spLocks noChangeArrowheads="1"/>
          </p:cNvSpPr>
          <p:nvPr/>
        </p:nvSpPr>
        <p:spPr bwMode="auto">
          <a:xfrm>
            <a:off x="6248400" y="2133600"/>
            <a:ext cx="2133600" cy="461665"/>
          </a:xfrm>
          <a:prstGeom prst="rect">
            <a:avLst/>
          </a:prstGeom>
          <a:noFill/>
          <a:ln w="9525" algn="ctr">
            <a:noFill/>
            <a:miter lim="800000"/>
            <a:headEnd/>
            <a:tailEnd/>
          </a:ln>
          <a:effectLst/>
        </p:spPr>
        <p:txBody>
          <a:bodyPr wrap="square">
            <a:spAutoFit/>
          </a:bodyPr>
          <a:lstStyle/>
          <a:p>
            <a:pPr algn="ctr"/>
            <a:r>
              <a:rPr lang="en-US" sz="1200" b="1" dirty="0" smtClean="0">
                <a:solidFill>
                  <a:srgbClr val="9C8918"/>
                </a:solidFill>
                <a:latin typeface="Arial" pitchFamily="34" charset="0"/>
                <a:ea typeface="Arial Unicode MS" pitchFamily="34" charset="-128"/>
                <a:cs typeface="Arial" pitchFamily="34" charset="0"/>
              </a:rPr>
              <a:t>KEHIDUPAN DAN BUDAYAAN</a:t>
            </a:r>
            <a:endParaRPr lang="en-US" sz="1200" b="1" dirty="0">
              <a:solidFill>
                <a:srgbClr val="9C8918"/>
              </a:solidFill>
              <a:latin typeface="Arial" pitchFamily="34" charset="0"/>
              <a:cs typeface="Arial" pitchFamily="34" charset="0"/>
            </a:endParaRPr>
          </a:p>
        </p:txBody>
      </p:sp>
      <p:sp>
        <p:nvSpPr>
          <p:cNvPr id="19" name="Text Box 4"/>
          <p:cNvSpPr txBox="1">
            <a:spLocks noChangeArrowheads="1"/>
          </p:cNvSpPr>
          <p:nvPr/>
        </p:nvSpPr>
        <p:spPr bwMode="auto">
          <a:xfrm>
            <a:off x="5181600" y="1447800"/>
            <a:ext cx="1600200" cy="261610"/>
          </a:xfrm>
          <a:prstGeom prst="rect">
            <a:avLst/>
          </a:prstGeom>
          <a:noFill/>
          <a:ln w="9525" algn="ctr">
            <a:noFill/>
            <a:miter lim="800000"/>
            <a:headEnd/>
            <a:tailEnd/>
          </a:ln>
          <a:effectLst/>
        </p:spPr>
        <p:txBody>
          <a:bodyPr wrap="square">
            <a:spAutoFit/>
          </a:bodyPr>
          <a:lstStyle/>
          <a:p>
            <a:pPr algn="ctr"/>
            <a:r>
              <a:rPr lang="en-US" sz="1100" b="1" dirty="0" smtClean="0">
                <a:solidFill>
                  <a:srgbClr val="9C8918"/>
                </a:solidFill>
                <a:latin typeface="Arial" pitchFamily="34" charset="0"/>
                <a:ea typeface="Arial Unicode MS" pitchFamily="34" charset="-128"/>
                <a:cs typeface="Arial" pitchFamily="34" charset="0"/>
              </a:rPr>
              <a:t>MEMEPENGARUHI</a:t>
            </a:r>
            <a:endParaRPr lang="en-US" sz="1100" b="1" dirty="0">
              <a:solidFill>
                <a:srgbClr val="9C8918"/>
              </a:solidFill>
              <a:latin typeface="Arial" pitchFamily="34" charset="0"/>
              <a:cs typeface="Arial" pitchFamily="34" charset="0"/>
            </a:endParaRPr>
          </a:p>
        </p:txBody>
      </p:sp>
      <p:sp>
        <p:nvSpPr>
          <p:cNvPr id="21" name="Left-Right-Up Arrow 20"/>
          <p:cNvSpPr/>
          <p:nvPr/>
        </p:nvSpPr>
        <p:spPr>
          <a:xfrm rot="16200000">
            <a:off x="6553200" y="2819401"/>
            <a:ext cx="1143000" cy="685800"/>
          </a:xfrm>
          <a:prstGeom prst="leftRigh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4"/>
          <p:cNvSpPr txBox="1">
            <a:spLocks noChangeArrowheads="1"/>
          </p:cNvSpPr>
          <p:nvPr/>
        </p:nvSpPr>
        <p:spPr bwMode="auto">
          <a:xfrm>
            <a:off x="5334000" y="2819401"/>
            <a:ext cx="1295400" cy="646331"/>
          </a:xfrm>
          <a:prstGeom prst="rect">
            <a:avLst/>
          </a:prstGeom>
          <a:solidFill>
            <a:srgbClr val="DCC122"/>
          </a:solidFill>
          <a:ln>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b="1" dirty="0" smtClean="0">
                <a:solidFill>
                  <a:schemeClr val="accent1"/>
                </a:solidFill>
                <a:latin typeface="Britannic Bold" pitchFamily="34" charset="0"/>
                <a:ea typeface="Arial Unicode MS" pitchFamily="34" charset="-128"/>
                <a:cs typeface="Arial" pitchFamily="34" charset="0"/>
              </a:rPr>
              <a:t>DULUNYA TERTUTUP</a:t>
            </a:r>
            <a:endParaRPr lang="en-US" b="1" dirty="0">
              <a:solidFill>
                <a:schemeClr val="accent1"/>
              </a:solidFill>
              <a:latin typeface="Britannic Bold" pitchFamily="34" charset="0"/>
              <a:cs typeface="Arial" pitchFamily="34" charset="0"/>
            </a:endParaRPr>
          </a:p>
        </p:txBody>
      </p:sp>
      <p:pic>
        <p:nvPicPr>
          <p:cNvPr id="3080" name="Picture 8"/>
          <p:cNvPicPr>
            <a:picLocks noChangeAspect="1" noChangeArrowheads="1"/>
          </p:cNvPicPr>
          <p:nvPr/>
        </p:nvPicPr>
        <p:blipFill>
          <a:blip r:embed="rId6" cstate="print"/>
          <a:srcRect/>
          <a:stretch>
            <a:fillRect/>
          </a:stretch>
        </p:blipFill>
        <p:spPr bwMode="auto">
          <a:xfrm>
            <a:off x="6629400" y="3810001"/>
            <a:ext cx="1447800" cy="966407"/>
          </a:xfrm>
          <a:prstGeom prst="rect">
            <a:avLst/>
          </a:prstGeom>
          <a:noFill/>
          <a:ln w="9525">
            <a:noFill/>
            <a:miter lim="800000"/>
            <a:headEnd/>
            <a:tailEnd/>
          </a:ln>
        </p:spPr>
      </p:pic>
      <p:sp>
        <p:nvSpPr>
          <p:cNvPr id="25" name="Text Box 4"/>
          <p:cNvSpPr txBox="1">
            <a:spLocks noChangeArrowheads="1"/>
          </p:cNvSpPr>
          <p:nvPr/>
        </p:nvSpPr>
        <p:spPr bwMode="auto">
          <a:xfrm>
            <a:off x="6172200" y="4800600"/>
            <a:ext cx="2133600" cy="276999"/>
          </a:xfrm>
          <a:prstGeom prst="rect">
            <a:avLst/>
          </a:prstGeom>
          <a:noFill/>
          <a:ln w="9525" algn="ctr">
            <a:noFill/>
            <a:miter lim="800000"/>
            <a:headEnd/>
            <a:tailEnd/>
          </a:ln>
          <a:effectLst/>
        </p:spPr>
        <p:txBody>
          <a:bodyPr wrap="square">
            <a:spAutoFit/>
          </a:bodyPr>
          <a:lstStyle/>
          <a:p>
            <a:pPr algn="ctr"/>
            <a:r>
              <a:rPr lang="en-US" sz="1200" b="1" dirty="0" smtClean="0">
                <a:solidFill>
                  <a:srgbClr val="9C8918"/>
                </a:solidFill>
                <a:latin typeface="Arial" pitchFamily="34" charset="0"/>
                <a:ea typeface="Arial Unicode MS" pitchFamily="34" charset="-128"/>
                <a:cs typeface="Arial" pitchFamily="34" charset="0"/>
              </a:rPr>
              <a:t>MULAI DIMINATI</a:t>
            </a:r>
            <a:endParaRPr lang="en-US" sz="1200" b="1" dirty="0">
              <a:solidFill>
                <a:srgbClr val="9C8918"/>
              </a:solidFill>
              <a:latin typeface="Arial" pitchFamily="34" charset="0"/>
              <a:cs typeface="Arial" pitchFamily="34" charset="0"/>
            </a:endParaRPr>
          </a:p>
        </p:txBody>
      </p:sp>
      <p:sp>
        <p:nvSpPr>
          <p:cNvPr id="26" name="Left-Right-Up Arrow 25"/>
          <p:cNvSpPr/>
          <p:nvPr/>
        </p:nvSpPr>
        <p:spPr>
          <a:xfrm rot="10800000">
            <a:off x="4800600" y="3581400"/>
            <a:ext cx="1752600" cy="1600200"/>
          </a:xfrm>
          <a:prstGeom prst="leftRigh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52600" y="3352800"/>
            <a:ext cx="3505200" cy="1200329"/>
          </a:xfrm>
          <a:prstGeom prst="rect">
            <a:avLst/>
          </a:prstGeom>
        </p:spPr>
        <p:txBody>
          <a:bodyPr wrap="square">
            <a:spAutoFit/>
          </a:bodyPr>
          <a:lstStyle/>
          <a:p>
            <a:pPr algn="ctr"/>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“PUSAT INFORMASI KEBUDAYAAN </a:t>
            </a:r>
          </a:p>
          <a:p>
            <a:pPr algn="ctr"/>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TIONGHOA “</a:t>
            </a:r>
            <a:endParaRPr lang="en-US" sz="2400" dirty="0"/>
          </a:p>
        </p:txBody>
      </p:sp>
      <p:pic>
        <p:nvPicPr>
          <p:cNvPr id="3081" name="Picture 9"/>
          <p:cNvPicPr>
            <a:picLocks noChangeAspect="1" noChangeArrowheads="1"/>
          </p:cNvPicPr>
          <p:nvPr/>
        </p:nvPicPr>
        <p:blipFill>
          <a:blip r:embed="rId7" cstate="print"/>
          <a:srcRect/>
          <a:stretch>
            <a:fillRect/>
          </a:stretch>
        </p:blipFill>
        <p:spPr bwMode="auto">
          <a:xfrm>
            <a:off x="4953000" y="5257800"/>
            <a:ext cx="1406144" cy="1014046"/>
          </a:xfrm>
          <a:prstGeom prst="rect">
            <a:avLst/>
          </a:prstGeom>
          <a:noFill/>
          <a:ln w="9525">
            <a:noFill/>
            <a:miter lim="800000"/>
            <a:headEnd/>
            <a:tailEnd/>
          </a:ln>
        </p:spPr>
      </p:pic>
      <p:sp>
        <p:nvSpPr>
          <p:cNvPr id="29" name="Text Box 4"/>
          <p:cNvSpPr txBox="1">
            <a:spLocks noChangeArrowheads="1"/>
          </p:cNvSpPr>
          <p:nvPr/>
        </p:nvSpPr>
        <p:spPr bwMode="auto">
          <a:xfrm>
            <a:off x="4648200" y="6211669"/>
            <a:ext cx="2133600" cy="646331"/>
          </a:xfrm>
          <a:prstGeom prst="rect">
            <a:avLst/>
          </a:prstGeom>
          <a:noFill/>
          <a:ln w="9525" algn="ctr">
            <a:noFill/>
            <a:miter lim="800000"/>
            <a:headEnd/>
            <a:tailEnd/>
          </a:ln>
          <a:effectLst/>
        </p:spPr>
        <p:txBody>
          <a:bodyPr wrap="square">
            <a:spAutoFit/>
          </a:bodyPr>
          <a:lstStyle/>
          <a:p>
            <a:pPr algn="ctr"/>
            <a:r>
              <a:rPr lang="en-US" sz="1200" b="1" dirty="0" smtClean="0">
                <a:solidFill>
                  <a:srgbClr val="9C8918"/>
                </a:solidFill>
                <a:latin typeface="Arial" pitchFamily="34" charset="0"/>
                <a:ea typeface="Arial Unicode MS" pitchFamily="34" charset="-128"/>
                <a:cs typeface="Arial" pitchFamily="34" charset="0"/>
              </a:rPr>
              <a:t>ETNIS TIONGHOA SUDAH TIDAK MNGETAHUI DAN  KURANG PEDULI</a:t>
            </a:r>
            <a:endParaRPr lang="en-US" sz="1200" b="1" dirty="0">
              <a:solidFill>
                <a:srgbClr val="9C8918"/>
              </a:solidFill>
              <a:latin typeface="Arial" pitchFamily="34" charset="0"/>
              <a:cs typeface="Arial" pitchFamily="34" charset="0"/>
            </a:endParaRPr>
          </a:p>
        </p:txBody>
      </p:sp>
      <p:sp>
        <p:nvSpPr>
          <p:cNvPr id="30" name="AutoShape 27"/>
          <p:cNvSpPr>
            <a:spLocks noChangeArrowheads="1"/>
          </p:cNvSpPr>
          <p:nvPr/>
        </p:nvSpPr>
        <p:spPr bwMode="auto">
          <a:xfrm>
            <a:off x="4419600" y="5715000"/>
            <a:ext cx="533400" cy="152400"/>
          </a:xfrm>
          <a:prstGeom prst="leftRightArrow">
            <a:avLst>
              <a:gd name="adj1" fmla="val 50000"/>
              <a:gd name="adj2" fmla="val 53333"/>
            </a:avLst>
          </a:prstGeom>
          <a:solidFill>
            <a:srgbClr val="C00000"/>
          </a:solidFill>
          <a:ln w="9525">
            <a:solidFill>
              <a:schemeClr val="tx1"/>
            </a:solidFill>
            <a:miter lim="800000"/>
            <a:headEnd/>
            <a:tailEnd/>
          </a:ln>
          <a:effectLst/>
        </p:spPr>
        <p:txBody>
          <a:bodyPr wrap="none" anchor="ctr"/>
          <a:lstStyle/>
          <a:p>
            <a:endParaRPr lang="en-US"/>
          </a:p>
        </p:txBody>
      </p:sp>
      <p:sp>
        <p:nvSpPr>
          <p:cNvPr id="31" name="Text Box 4"/>
          <p:cNvSpPr txBox="1">
            <a:spLocks noChangeArrowheads="1"/>
          </p:cNvSpPr>
          <p:nvPr/>
        </p:nvSpPr>
        <p:spPr bwMode="auto">
          <a:xfrm>
            <a:off x="3505200" y="5650468"/>
            <a:ext cx="914400" cy="369332"/>
          </a:xfrm>
          <a:prstGeom prst="rect">
            <a:avLst/>
          </a:prstGeom>
          <a:solidFill>
            <a:srgbClr val="DCC122"/>
          </a:solidFill>
          <a:ln>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b="1" dirty="0" smtClean="0">
                <a:solidFill>
                  <a:schemeClr val="accent1"/>
                </a:solidFill>
                <a:latin typeface="Britannic Bold" pitchFamily="34" charset="0"/>
                <a:ea typeface="Arial Unicode MS" pitchFamily="34" charset="-128"/>
                <a:cs typeface="Arial" pitchFamily="34" charset="0"/>
              </a:rPr>
              <a:t>PUDAR</a:t>
            </a:r>
            <a:endParaRPr lang="en-US" b="1" dirty="0">
              <a:solidFill>
                <a:schemeClr val="accent1"/>
              </a:solidFill>
              <a:latin typeface="Britannic Bold" pitchFamily="34" charset="0"/>
              <a:cs typeface="Arial" pitchFamily="34" charset="0"/>
            </a:endParaRPr>
          </a:p>
        </p:txBody>
      </p:sp>
      <p:sp>
        <p:nvSpPr>
          <p:cNvPr id="32" name="TextBox 31"/>
          <p:cNvSpPr txBox="1"/>
          <p:nvPr/>
        </p:nvSpPr>
        <p:spPr>
          <a:xfrm>
            <a:off x="2133600" y="5105400"/>
            <a:ext cx="184731" cy="369332"/>
          </a:xfrm>
          <a:prstGeom prst="rect">
            <a:avLst/>
          </a:prstGeom>
          <a:noFill/>
        </p:spPr>
        <p:txBody>
          <a:bodyPr wrap="none" rtlCol="0">
            <a:spAutoFit/>
          </a:bodyPr>
          <a:lstStyle/>
          <a:p>
            <a:endParaRPr lang="en-US" dirty="0"/>
          </a:p>
        </p:txBody>
      </p:sp>
      <p:sp>
        <p:nvSpPr>
          <p:cNvPr id="34" name="Text Box 4"/>
          <p:cNvSpPr txBox="1">
            <a:spLocks noChangeArrowheads="1"/>
          </p:cNvSpPr>
          <p:nvPr/>
        </p:nvSpPr>
        <p:spPr bwMode="auto">
          <a:xfrm rot="16200000">
            <a:off x="5006369" y="4244371"/>
            <a:ext cx="1341060" cy="228598"/>
          </a:xfrm>
          <a:prstGeom prst="rect">
            <a:avLst/>
          </a:prstGeom>
          <a:noFill/>
          <a:ln w="9525" algn="ctr">
            <a:noFill/>
            <a:miter lim="800000"/>
            <a:headEnd/>
            <a:tailEnd/>
          </a:ln>
          <a:effectLst/>
        </p:spPr>
        <p:txBody>
          <a:bodyPr vert="vert" wrap="square" lIns="0">
            <a:noAutofit/>
          </a:bodyPr>
          <a:lstStyle/>
          <a:p>
            <a:pPr algn="ctr"/>
            <a:r>
              <a:rPr lang="en-US" sz="1000" b="1" dirty="0" smtClean="0">
                <a:solidFill>
                  <a:srgbClr val="FFFF00"/>
                </a:solidFill>
                <a:latin typeface="Arial" pitchFamily="34" charset="0"/>
                <a:ea typeface="Arial Unicode MS" pitchFamily="34" charset="-128"/>
                <a:cs typeface="Arial" pitchFamily="34" charset="0"/>
              </a:rPr>
              <a:t>ME</a:t>
            </a:r>
          </a:p>
          <a:p>
            <a:pPr algn="ctr"/>
            <a:r>
              <a:rPr lang="en-US" sz="1000" b="1" dirty="0" smtClean="0">
                <a:solidFill>
                  <a:srgbClr val="FFFF00"/>
                </a:solidFill>
                <a:latin typeface="Arial" pitchFamily="34" charset="0"/>
                <a:ea typeface="Arial Unicode MS" pitchFamily="34" charset="-128"/>
                <a:cs typeface="Arial" pitchFamily="34" charset="0"/>
              </a:rPr>
              <a:t>NG</a:t>
            </a:r>
          </a:p>
          <a:p>
            <a:pPr algn="ctr"/>
            <a:r>
              <a:rPr lang="en-US" sz="1000" b="1" dirty="0" smtClean="0">
                <a:solidFill>
                  <a:srgbClr val="FFFF00"/>
                </a:solidFill>
                <a:latin typeface="Arial" pitchFamily="34" charset="0"/>
                <a:ea typeface="Arial Unicode MS" pitchFamily="34" charset="-128"/>
                <a:cs typeface="Arial" pitchFamily="34" charset="0"/>
              </a:rPr>
              <a:t>I</a:t>
            </a:r>
          </a:p>
          <a:p>
            <a:pPr algn="ctr"/>
            <a:r>
              <a:rPr lang="en-US" sz="1000" b="1" dirty="0" smtClean="0">
                <a:solidFill>
                  <a:srgbClr val="FFFF00"/>
                </a:solidFill>
                <a:latin typeface="Arial" pitchFamily="34" charset="0"/>
                <a:ea typeface="Arial Unicode MS" pitchFamily="34" charset="-128"/>
                <a:cs typeface="Arial" pitchFamily="34" charset="0"/>
              </a:rPr>
              <a:t>NGA</a:t>
            </a:r>
          </a:p>
          <a:p>
            <a:pPr algn="ctr"/>
            <a:r>
              <a:rPr lang="en-US" sz="1000" b="1" dirty="0" smtClean="0">
                <a:solidFill>
                  <a:srgbClr val="FFFF00"/>
                </a:solidFill>
                <a:latin typeface="Arial" pitchFamily="34" charset="0"/>
                <a:ea typeface="Arial Unicode MS" pitchFamily="34" charset="-128"/>
                <a:cs typeface="Arial" pitchFamily="34" charset="0"/>
              </a:rPr>
              <a:t>T</a:t>
            </a:r>
            <a:endParaRPr lang="en-US" sz="1000" b="1" dirty="0">
              <a:solidFill>
                <a:srgbClr val="FFFF00"/>
              </a:solidFill>
              <a:latin typeface="Arial" pitchFamily="34" charset="0"/>
              <a:cs typeface="Arial" pitchFamily="34" charset="0"/>
            </a:endParaRPr>
          </a:p>
        </p:txBody>
      </p:sp>
      <p:sp>
        <p:nvSpPr>
          <p:cNvPr id="35" name="Text Box 4"/>
          <p:cNvSpPr txBox="1">
            <a:spLocks noChangeArrowheads="1"/>
          </p:cNvSpPr>
          <p:nvPr/>
        </p:nvSpPr>
        <p:spPr bwMode="auto">
          <a:xfrm>
            <a:off x="685800" y="5562600"/>
            <a:ext cx="2133600" cy="646331"/>
          </a:xfrm>
          <a:prstGeom prst="rect">
            <a:avLst/>
          </a:prstGeom>
          <a:noFill/>
          <a:ln w="9525" algn="ctr">
            <a:noFill/>
            <a:miter lim="800000"/>
            <a:headEnd/>
            <a:tailEnd/>
          </a:ln>
          <a:effectLst/>
        </p:spPr>
        <p:txBody>
          <a:bodyPr wrap="square">
            <a:spAutoFit/>
          </a:bodyPr>
          <a:lstStyle/>
          <a:p>
            <a:pPr algn="ctr"/>
            <a:r>
              <a:rPr lang="en-US" sz="1200" b="1" dirty="0" smtClean="0">
                <a:solidFill>
                  <a:srgbClr val="9C8918"/>
                </a:solidFill>
                <a:latin typeface="Arial" pitchFamily="34" charset="0"/>
                <a:ea typeface="Arial Unicode MS" pitchFamily="34" charset="-128"/>
                <a:cs typeface="Arial" pitchFamily="34" charset="0"/>
              </a:rPr>
              <a:t>MEMBERI INFORMASI TENTANG KEBUDAYAAN TIONGHOA</a:t>
            </a:r>
            <a:endParaRPr lang="en-US" sz="1200" b="1" dirty="0">
              <a:solidFill>
                <a:srgbClr val="9C8918"/>
              </a:solidFill>
              <a:latin typeface="Arial" pitchFamily="34" charset="0"/>
              <a:cs typeface="Arial" pitchFamily="34" charset="0"/>
            </a:endParaRPr>
          </a:p>
        </p:txBody>
      </p:sp>
      <p:sp>
        <p:nvSpPr>
          <p:cNvPr id="36" name="Bent-Up Arrow 35"/>
          <p:cNvSpPr/>
          <p:nvPr/>
        </p:nvSpPr>
        <p:spPr>
          <a:xfrm flipH="1" flipV="1">
            <a:off x="1600200" y="3886200"/>
            <a:ext cx="685800" cy="609600"/>
          </a:xfrm>
          <a:prstGeom prst="ben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p:cNvPicPr>
            <a:picLocks noChangeAspect="1" noChangeArrowheads="1"/>
          </p:cNvPicPr>
          <p:nvPr/>
        </p:nvPicPr>
        <p:blipFill>
          <a:blip r:embed="rId8" cstate="print"/>
          <a:srcRect/>
          <a:stretch>
            <a:fillRect/>
          </a:stretch>
        </p:blipFill>
        <p:spPr bwMode="auto">
          <a:xfrm>
            <a:off x="990600" y="4572000"/>
            <a:ext cx="1538705" cy="102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 name="Picture 2" descr="D:\Devi's Documents\ist2_8037798-chinese-scroll.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12" name="TextBox 11"/>
          <p:cNvSpPr txBox="1"/>
          <p:nvPr/>
        </p:nvSpPr>
        <p:spPr>
          <a:xfrm>
            <a:off x="2971800" y="6167735"/>
            <a:ext cx="3276600" cy="461665"/>
          </a:xfrm>
          <a:prstGeom prst="rect">
            <a:avLst/>
          </a:prstGeom>
          <a:noFill/>
        </p:spPr>
        <p:txBody>
          <a:bodyPr wrap="square" rtlCol="0">
            <a:prstTxWarp prst="textInflate">
              <a:avLst/>
            </a:prstTxWarp>
            <a:spAutoFit/>
          </a:bodyPr>
          <a:lstStyle/>
          <a:p>
            <a:pPr algn="ctr"/>
            <a:r>
              <a:rPr lang="en-US" sz="2400" b="1" u="sng" dirty="0"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Main entrance</a:t>
            </a:r>
            <a:endParaRPr lang="en-US" sz="2000" dirty="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pic>
        <p:nvPicPr>
          <p:cNvPr id="5122" name="Picture 2" descr="I:\1\burn\FIX\china-country-600x450 copy.png"/>
          <p:cNvPicPr>
            <a:picLocks noChangeAspect="1" noChangeArrowheads="1"/>
          </p:cNvPicPr>
          <p:nvPr/>
        </p:nvPicPr>
        <p:blipFill>
          <a:blip r:embed="rId3" cstate="print"/>
          <a:srcRect/>
          <a:stretch>
            <a:fillRect/>
          </a:stretch>
        </p:blipFill>
        <p:spPr bwMode="auto">
          <a:xfrm>
            <a:off x="1066800" y="762000"/>
            <a:ext cx="7009032" cy="52578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Devi's Documents\ist2_7309272-chinese-scrol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7" name="Picture 2" descr="I:\1\burn\FIX\area beli tiket.png"/>
          <p:cNvPicPr>
            <a:picLocks noChangeAspect="1" noChangeArrowheads="1"/>
          </p:cNvPicPr>
          <p:nvPr/>
        </p:nvPicPr>
        <p:blipFill>
          <a:blip r:embed="rId4" cstate="print"/>
          <a:srcRect/>
          <a:stretch>
            <a:fillRect/>
          </a:stretch>
        </p:blipFill>
        <p:spPr bwMode="auto">
          <a:xfrm>
            <a:off x="1066800" y="876234"/>
            <a:ext cx="6958329" cy="5219766"/>
          </a:xfrm>
          <a:prstGeom prst="rect">
            <a:avLst/>
          </a:prstGeom>
          <a:noFill/>
        </p:spPr>
      </p:pic>
      <p:sp>
        <p:nvSpPr>
          <p:cNvPr id="9" name="TextBox 8"/>
          <p:cNvSpPr txBox="1"/>
          <p:nvPr/>
        </p:nvSpPr>
        <p:spPr>
          <a:xfrm>
            <a:off x="2667000" y="6167735"/>
            <a:ext cx="4191000" cy="461665"/>
          </a:xfrm>
          <a:prstGeom prst="rect">
            <a:avLst/>
          </a:prstGeom>
          <a:noFill/>
        </p:spPr>
        <p:txBody>
          <a:bodyPr wrap="square" rtlCol="0">
            <a:prstTxWarp prst="textInflate">
              <a:avLst/>
            </a:prstTxWarp>
            <a:spAutoFit/>
          </a:bodyPr>
          <a:lstStyle/>
          <a:p>
            <a:pPr algn="ct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pembelian</a:t>
            </a: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tiket</a:t>
            </a:r>
            <a:endParaRPr lang="en-US" sz="2000" dirty="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Devi's Documents\ist2_8037798-chinese-scroll.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pic>
        <p:nvPicPr>
          <p:cNvPr id="8194" name="Picture 2" descr="I:\1\burn\FIX\galeri utama 1.png"/>
          <p:cNvPicPr>
            <a:picLocks noChangeAspect="1" noChangeArrowheads="1"/>
          </p:cNvPicPr>
          <p:nvPr/>
        </p:nvPicPr>
        <p:blipFill>
          <a:blip r:embed="rId3" cstate="print"/>
          <a:srcRect/>
          <a:stretch>
            <a:fillRect/>
          </a:stretch>
        </p:blipFill>
        <p:spPr bwMode="auto">
          <a:xfrm>
            <a:off x="914400" y="1301750"/>
            <a:ext cx="7348818" cy="4260850"/>
          </a:xfrm>
          <a:prstGeom prst="rect">
            <a:avLst/>
          </a:prstGeom>
          <a:noFill/>
        </p:spPr>
      </p:pic>
      <p:sp>
        <p:nvSpPr>
          <p:cNvPr id="6" name="TextBox 5"/>
          <p:cNvSpPr txBox="1"/>
          <p:nvPr/>
        </p:nvSpPr>
        <p:spPr>
          <a:xfrm>
            <a:off x="3048000" y="6167735"/>
            <a:ext cx="3505200" cy="461665"/>
          </a:xfrm>
          <a:prstGeom prst="rect">
            <a:avLst/>
          </a:prstGeom>
          <a:noFill/>
        </p:spPr>
        <p:txBody>
          <a:bodyPr wrap="square" rtlCol="0">
            <a:prstTxWarp prst="textInflate">
              <a:avLst/>
            </a:prstTxWarp>
            <a:spAutoFit/>
          </a:bodyPr>
          <a:lstStyle/>
          <a:p>
            <a:pPr algn="ctr"/>
            <a:r>
              <a:rPr lang="en-US" sz="2000" dirty="0"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rPr>
              <a:t>Area </a:t>
            </a:r>
            <a:r>
              <a:rPr lang="en-US" sz="2000" dirty="0" err="1"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rPr>
              <a:t>Galeri</a:t>
            </a:r>
            <a:r>
              <a:rPr lang="en-US" sz="2000" dirty="0"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rPr>
              <a:t> </a:t>
            </a:r>
            <a:r>
              <a:rPr lang="en-US" sz="2000" dirty="0" err="1"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rPr>
              <a:t>utama</a:t>
            </a:r>
            <a:endParaRPr lang="en-US" sz="2000" dirty="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Devi's Documents\ist2_7309272-chinese-scrol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descr="I:\1\burn\FIX\galeri utama 3.png"/>
          <p:cNvPicPr>
            <a:picLocks noChangeAspect="1" noChangeArrowheads="1"/>
          </p:cNvPicPr>
          <p:nvPr/>
        </p:nvPicPr>
        <p:blipFill>
          <a:blip r:embed="rId3" cstate="print"/>
          <a:srcRect/>
          <a:stretch>
            <a:fillRect/>
          </a:stretch>
        </p:blipFill>
        <p:spPr bwMode="auto">
          <a:xfrm>
            <a:off x="778168" y="1371600"/>
            <a:ext cx="7375232" cy="4114800"/>
          </a:xfrm>
          <a:prstGeom prst="rect">
            <a:avLst/>
          </a:prstGeom>
          <a:noFill/>
        </p:spPr>
      </p:pic>
      <p:sp>
        <p:nvSpPr>
          <p:cNvPr id="6" name="TextBox 5"/>
          <p:cNvSpPr txBox="1"/>
          <p:nvPr/>
        </p:nvSpPr>
        <p:spPr>
          <a:xfrm>
            <a:off x="2667000" y="6019800"/>
            <a:ext cx="4191000" cy="461665"/>
          </a:xfrm>
          <a:prstGeom prst="rect">
            <a:avLst/>
          </a:prstGeom>
          <a:noFill/>
        </p:spPr>
        <p:txBody>
          <a:bodyPr wrap="square" rtlCol="0">
            <a:prstTxWarp prst="textInflate">
              <a:avLst/>
            </a:prstTxWarp>
            <a:spAutoFit/>
          </a:bodyPr>
          <a:lstStyle/>
          <a:p>
            <a:pPr algn="ct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Area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galeri</a:t>
            </a:r>
            <a:r>
              <a:rPr lang="en-US" sz="2400" b="1" u="sng" dirty="0"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 </a:t>
            </a:r>
            <a:r>
              <a:rPr lang="en-US" sz="2400" b="1" u="sng" dirty="0" err="1" smtClean="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uttama</a:t>
            </a:r>
            <a:endParaRPr lang="en-US" sz="2000" dirty="0">
              <a:ln>
                <a:solidFill>
                  <a:schemeClr val="tx1">
                    <a:lumMod val="50000"/>
                    <a:lumOff val="50000"/>
                  </a:schemeClr>
                </a:solidFill>
              </a:ln>
              <a:solidFill>
                <a:srgbClr val="E5D159"/>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D:\Devi's Documents\ist2_8037798-chinese-scroll.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5" name="TextBox 4"/>
          <p:cNvSpPr txBox="1"/>
          <p:nvPr/>
        </p:nvSpPr>
        <p:spPr>
          <a:xfrm>
            <a:off x="3429000" y="6167735"/>
            <a:ext cx="2590800" cy="461665"/>
          </a:xfrm>
          <a:prstGeom prst="rect">
            <a:avLst/>
          </a:prstGeom>
          <a:noFill/>
        </p:spPr>
        <p:txBody>
          <a:bodyPr wrap="square" rtlCol="0">
            <a:prstTxWarp prst="textInflate">
              <a:avLst/>
            </a:prstTxWarp>
            <a:spAutoFit/>
          </a:bodyPr>
          <a:lstStyle/>
          <a:p>
            <a:pPr algn="ctr"/>
            <a:r>
              <a:rPr lang="en-US" sz="2000" dirty="0"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rPr>
              <a:t>Area </a:t>
            </a:r>
            <a:r>
              <a:rPr lang="en-US" sz="2000" dirty="0" err="1" smtClean="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rPr>
              <a:t>baca</a:t>
            </a:r>
            <a:endParaRPr lang="en-US" sz="2000" dirty="0">
              <a:ln>
                <a:solidFill>
                  <a:srgbClr val="E6C22A"/>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pic>
        <p:nvPicPr>
          <p:cNvPr id="10242" name="Picture 2" descr="I:\1\burn\FIX\area baca.png"/>
          <p:cNvPicPr>
            <a:picLocks noChangeAspect="1" noChangeArrowheads="1"/>
          </p:cNvPicPr>
          <p:nvPr/>
        </p:nvPicPr>
        <p:blipFill>
          <a:blip r:embed="rId3" cstate="print"/>
          <a:srcRect/>
          <a:stretch>
            <a:fillRect/>
          </a:stretch>
        </p:blipFill>
        <p:spPr bwMode="auto">
          <a:xfrm>
            <a:off x="1068169" y="762000"/>
            <a:ext cx="7009031" cy="52578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D:\Devi's Documents\ist2_11343270-chinese-new-year-abstract cop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2743200" y="2286000"/>
            <a:ext cx="5715000" cy="2133600"/>
          </a:xfrm>
          <a:prstGeom prst="rect">
            <a:avLst/>
          </a:prstGeom>
          <a:noFill/>
        </p:spPr>
        <p:txBody>
          <a:bodyPr wrap="square" rtlCol="0">
            <a:prstTxWarp prst="textInflate">
              <a:avLst/>
            </a:prstTxWarp>
            <a:spAutoFit/>
          </a:bodyPr>
          <a:lstStyle/>
          <a:p>
            <a:pPr algn="ctr"/>
            <a:r>
              <a:rPr lang="en-US" sz="2400" b="1" u="sng" dirty="0" smtClean="0">
                <a:ln>
                  <a:solidFill>
                    <a:schemeClr val="tx1">
                      <a:lumMod val="50000"/>
                      <a:lumOff val="50000"/>
                    </a:schemeClr>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SEKIAN </a:t>
            </a:r>
          </a:p>
          <a:p>
            <a:pPr algn="ctr"/>
            <a:r>
              <a:rPr lang="en-US" sz="2400" b="1" u="sng" dirty="0" smtClean="0">
                <a:ln>
                  <a:solidFill>
                    <a:schemeClr val="tx1">
                      <a:lumMod val="50000"/>
                      <a:lumOff val="50000"/>
                    </a:schemeClr>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DAN </a:t>
            </a:r>
          </a:p>
          <a:p>
            <a:pPr algn="ctr"/>
            <a:r>
              <a:rPr lang="en-US" sz="2400" b="1" u="sng" dirty="0" smtClean="0">
                <a:ln>
                  <a:solidFill>
                    <a:schemeClr val="tx1">
                      <a:lumMod val="50000"/>
                      <a:lumOff val="50000"/>
                    </a:schemeClr>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TERIMA KASIH</a:t>
            </a:r>
            <a:endParaRPr lang="en-US" sz="2000" dirty="0">
              <a:ln>
                <a:solidFill>
                  <a:schemeClr val="tx1">
                    <a:lumMod val="50000"/>
                    <a:lumOff val="50000"/>
                  </a:schemeClr>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pic>
        <p:nvPicPr>
          <p:cNvPr id="6146" name="Picture 2" descr="D:\Devi's Documents\JI.jpg"/>
          <p:cNvPicPr>
            <a:picLocks noChangeAspect="1" noChangeArrowheads="1"/>
          </p:cNvPicPr>
          <p:nvPr/>
        </p:nvPicPr>
        <p:blipFill>
          <a:blip r:embed="rId3" cstate="print"/>
          <a:srcRect/>
          <a:stretch>
            <a:fillRect/>
          </a:stretch>
        </p:blipFill>
        <p:spPr bwMode="auto">
          <a:xfrm>
            <a:off x="0" y="0"/>
            <a:ext cx="1934308"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D:\Devi's Documents\ist2_7658150-chinese-lantern copy.jpg"/>
          <p:cNvPicPr>
            <a:picLocks noChangeAspect="1" noChangeArrowheads="1"/>
          </p:cNvPicPr>
          <p:nvPr/>
        </p:nvPicPr>
        <p:blipFill>
          <a:blip r:embed="rId2" cstate="print"/>
          <a:srcRect/>
          <a:stretch>
            <a:fillRect/>
          </a:stretch>
        </p:blipFill>
        <p:spPr bwMode="auto">
          <a:xfrm>
            <a:off x="0" y="0"/>
            <a:ext cx="7620000" cy="6858000"/>
          </a:xfrm>
          <a:prstGeom prst="rect">
            <a:avLst/>
          </a:prstGeom>
          <a:noFill/>
        </p:spPr>
      </p:pic>
      <p:sp>
        <p:nvSpPr>
          <p:cNvPr id="7" name="TextBox 6"/>
          <p:cNvSpPr txBox="1"/>
          <p:nvPr/>
        </p:nvSpPr>
        <p:spPr>
          <a:xfrm>
            <a:off x="152400" y="250210"/>
            <a:ext cx="8991600" cy="461665"/>
          </a:xfrm>
          <a:prstGeom prst="rect">
            <a:avLst/>
          </a:prstGeom>
          <a:noFill/>
        </p:spPr>
        <p:txBody>
          <a:bodyPr wrap="square" rtlCol="0">
            <a:spAutoFit/>
          </a:bodyPr>
          <a:lstStyle/>
          <a:p>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                                                                  RUMUSAN MASALAH                                               </a:t>
            </a:r>
            <a:endParaRPr lang="en-US" sz="2000" dirty="0">
              <a:latin typeface="Showcard Gothic" pitchFamily="82" charset="0"/>
            </a:endParaRPr>
          </a:p>
        </p:txBody>
      </p:sp>
      <p:sp>
        <p:nvSpPr>
          <p:cNvPr id="8" name="Text Box 4"/>
          <p:cNvSpPr txBox="1">
            <a:spLocks noChangeArrowheads="1"/>
          </p:cNvSpPr>
          <p:nvPr/>
        </p:nvSpPr>
        <p:spPr bwMode="auto">
          <a:xfrm>
            <a:off x="0" y="762000"/>
            <a:ext cx="7315200" cy="2308324"/>
          </a:xfrm>
          <a:prstGeom prst="rect">
            <a:avLst/>
          </a:prstGeom>
          <a:noFill/>
          <a:ln w="9525" algn="ctr">
            <a:noFill/>
            <a:miter lim="800000"/>
            <a:headEnd/>
            <a:tailEnd/>
          </a:ln>
          <a:effectLst/>
        </p:spPr>
        <p:txBody>
          <a:bodyPr wrap="square">
            <a:spAutoFit/>
          </a:bodyPr>
          <a:lstStyle/>
          <a:p>
            <a:pPr marL="342900" indent="-342900" algn="just">
              <a:buFont typeface="+mj-lt"/>
              <a:buAutoNum type="arabicPeriod"/>
            </a:pPr>
            <a:r>
              <a:rPr lang="en-GB" sz="1600" b="1" dirty="0" smtClean="0">
                <a:solidFill>
                  <a:srgbClr val="9C8918"/>
                </a:solidFill>
                <a:latin typeface="Arial" pitchFamily="34" charset="0"/>
                <a:cs typeface="Arial" pitchFamily="34" charset="0"/>
              </a:rPr>
              <a:t>BAGAIMANA MERANCANG PUSAT INFORMASI KEBUDAYAAN TIONGHOA DENGAN FASILITAS INTERIOR YANG MEMBINA MINAT DAN MEMENUHI KEBUTUHAN AKAN PENGENALAN SEJARAH DAN KEBUDAYAAN TIONGHOA?</a:t>
            </a:r>
          </a:p>
          <a:p>
            <a:pPr marL="342900" indent="-342900" algn="just">
              <a:buFont typeface="+mj-lt"/>
              <a:buAutoNum type="arabicPeriod"/>
            </a:pPr>
            <a:endParaRPr lang="en-US" sz="1600" b="1" dirty="0" smtClean="0">
              <a:solidFill>
                <a:srgbClr val="9C8918"/>
              </a:solidFill>
              <a:latin typeface="Arial" pitchFamily="34" charset="0"/>
              <a:cs typeface="Arial" pitchFamily="34" charset="0"/>
            </a:endParaRPr>
          </a:p>
          <a:p>
            <a:pPr marL="342900" indent="-342900" algn="just">
              <a:buFont typeface="+mj-lt"/>
              <a:buAutoNum type="arabicPeriod"/>
            </a:pPr>
            <a:r>
              <a:rPr lang="en-GB" sz="1600" b="1" dirty="0" smtClean="0">
                <a:solidFill>
                  <a:srgbClr val="9C8918"/>
                </a:solidFill>
                <a:latin typeface="Arial" pitchFamily="34" charset="0"/>
                <a:cs typeface="Arial" pitchFamily="34" charset="0"/>
              </a:rPr>
              <a:t>BAGAIMANA MERANCANG INTERIOR PUSAT INFORMASI KEBUDAYAAN TIONGHOA DENGAN SISTEM DAN CIRI ARSITEKTUR TRADISIONAL CINA SEHINGGA TERCIPTA SUASANA TIONGHOA? </a:t>
            </a:r>
            <a:endParaRPr lang="en-US" sz="1600" b="1" dirty="0" smtClean="0">
              <a:solidFill>
                <a:srgbClr val="9C8918"/>
              </a:solidFill>
              <a:latin typeface="Arial" pitchFamily="34" charset="0"/>
              <a:cs typeface="Arial" pitchFamily="34" charset="0"/>
            </a:endParaRPr>
          </a:p>
          <a:p>
            <a:pPr algn="just"/>
            <a:endParaRPr lang="en-US" sz="1600" b="1" dirty="0">
              <a:solidFill>
                <a:srgbClr val="9C8918"/>
              </a:solidFill>
              <a:latin typeface="Arial" pitchFamily="34" charset="0"/>
              <a:cs typeface="Arial" pitchFamily="34" charset="0"/>
            </a:endParaRPr>
          </a:p>
        </p:txBody>
      </p:sp>
      <p:sp>
        <p:nvSpPr>
          <p:cNvPr id="9" name="TextBox 8"/>
          <p:cNvSpPr txBox="1"/>
          <p:nvPr/>
        </p:nvSpPr>
        <p:spPr>
          <a:xfrm>
            <a:off x="0" y="3072348"/>
            <a:ext cx="7239000" cy="461665"/>
          </a:xfrm>
          <a:prstGeom prst="rect">
            <a:avLst/>
          </a:prstGeom>
          <a:noFill/>
        </p:spPr>
        <p:txBody>
          <a:bodyPr wrap="square" rtlCol="0">
            <a:spAutoFit/>
          </a:bodyPr>
          <a:lstStyle/>
          <a:p>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                                                           TUJUAN PERANCANGAN</a:t>
            </a:r>
            <a:endParaRPr lang="en-US" sz="2000" dirty="0">
              <a:latin typeface="Showcard Gothic" pitchFamily="82" charset="0"/>
            </a:endParaRPr>
          </a:p>
        </p:txBody>
      </p:sp>
      <p:sp>
        <p:nvSpPr>
          <p:cNvPr id="10" name="Text Box 4"/>
          <p:cNvSpPr txBox="1">
            <a:spLocks noChangeArrowheads="1"/>
          </p:cNvSpPr>
          <p:nvPr/>
        </p:nvSpPr>
        <p:spPr bwMode="auto">
          <a:xfrm>
            <a:off x="76200" y="3377148"/>
            <a:ext cx="7239000" cy="3539430"/>
          </a:xfrm>
          <a:prstGeom prst="rect">
            <a:avLst/>
          </a:prstGeom>
          <a:noFill/>
          <a:ln w="9525" algn="ctr">
            <a:noFill/>
            <a:miter lim="800000"/>
            <a:headEnd/>
            <a:tailEnd/>
          </a:ln>
          <a:effectLst/>
        </p:spPr>
        <p:txBody>
          <a:bodyPr wrap="square">
            <a:spAutoFit/>
          </a:bodyPr>
          <a:lstStyle/>
          <a:p>
            <a:r>
              <a:rPr lang="en-GB" sz="1600" dirty="0"/>
              <a:t> </a:t>
            </a:r>
            <a:endParaRPr lang="en-US" sz="1600" dirty="0"/>
          </a:p>
          <a:p>
            <a:pPr marL="342900" indent="-342900" algn="just">
              <a:buFont typeface="+mj-lt"/>
              <a:buAutoNum type="arabicPeriod"/>
            </a:pPr>
            <a:r>
              <a:rPr lang="en-GB" sz="1600" b="1" dirty="0" smtClean="0">
                <a:solidFill>
                  <a:srgbClr val="9C8918"/>
                </a:solidFill>
                <a:latin typeface="Arial" pitchFamily="34" charset="0"/>
                <a:cs typeface="Arial" pitchFamily="34" charset="0"/>
              </a:rPr>
              <a:t>MEMPERLIHATKAN SEJARAH ORANG TIONGHOA, ASALNYA, BAGAIMANA MEREKA DATANG, YANG DIKERJAKAN, PARTISIPASI DALAM KEHIDUPAN SOSIAL DAN INTERAKSINYA DENGAN MASYARAKAT, MENAMPILKAN PIKIRAN, CITA-CITA, PESAN-PESAN, KARYA, BUDAYA DAN SUKA-DUKA DI MASA LALU.</a:t>
            </a:r>
            <a:endParaRPr lang="en-US" sz="1600" b="1" dirty="0" smtClean="0">
              <a:solidFill>
                <a:srgbClr val="9C8918"/>
              </a:solidFill>
              <a:latin typeface="Arial" pitchFamily="34" charset="0"/>
              <a:cs typeface="Arial" pitchFamily="34" charset="0"/>
            </a:endParaRPr>
          </a:p>
          <a:p>
            <a:pPr marL="342900" indent="-342900" algn="just">
              <a:buFont typeface="+mj-lt"/>
              <a:buAutoNum type="arabicPeriod"/>
            </a:pPr>
            <a:r>
              <a:rPr lang="en-GB" sz="1600" b="1" dirty="0" smtClean="0">
                <a:solidFill>
                  <a:srgbClr val="9C8918"/>
                </a:solidFill>
                <a:latin typeface="Arial" pitchFamily="34" charset="0"/>
                <a:cs typeface="Arial" pitchFamily="34" charset="0"/>
              </a:rPr>
              <a:t>MENYEDIAKAN WADAH UNTUK KEGIATAN DAN MINAT AKAN KEBUDAYAAN TIONGHOA SERTA SARANA HIBURAN BAGI MASYARAKAT SURABAYA.</a:t>
            </a:r>
            <a:endParaRPr lang="en-US" sz="1600" b="1" dirty="0" smtClean="0">
              <a:solidFill>
                <a:srgbClr val="9C8918"/>
              </a:solidFill>
              <a:latin typeface="Arial" pitchFamily="34" charset="0"/>
              <a:cs typeface="Arial" pitchFamily="34" charset="0"/>
            </a:endParaRPr>
          </a:p>
          <a:p>
            <a:pPr marL="342900" indent="-342900" algn="just">
              <a:buFont typeface="+mj-lt"/>
              <a:buAutoNum type="arabicPeriod"/>
            </a:pPr>
            <a:r>
              <a:rPr lang="en-GB" sz="1600" b="1" dirty="0" smtClean="0">
                <a:solidFill>
                  <a:srgbClr val="9C8918"/>
                </a:solidFill>
                <a:latin typeface="Arial" pitchFamily="34" charset="0"/>
                <a:cs typeface="Arial" pitchFamily="34" charset="0"/>
              </a:rPr>
              <a:t>MEMPERKENALKAN KEBUDAYAAN TIONGHOA LEBIH LUAS DAN TERBUKA. SEHINGGA MEMUPUK SALING PENGERTIAN, PERSATUAN DAN KESATUAN ORANG TIONGHOA DALAM BANGSA INDONESIA.</a:t>
            </a:r>
            <a:endParaRPr lang="en-US" sz="1600" b="1" dirty="0" smtClean="0">
              <a:solidFill>
                <a:srgbClr val="9C8918"/>
              </a:solidFill>
              <a:latin typeface="Arial" pitchFamily="34" charset="0"/>
              <a:cs typeface="Arial" pitchFamily="34" charset="0"/>
            </a:endParaRPr>
          </a:p>
          <a:p>
            <a:pPr algn="just"/>
            <a:endParaRPr lang="en-US" sz="1600" b="1" dirty="0">
              <a:solidFill>
                <a:srgbClr val="9C8918"/>
              </a:solidFill>
              <a:latin typeface="Arial" pitchFamily="34" charset="0"/>
              <a:cs typeface="Arial" pitchFamily="34" charset="0"/>
            </a:endParaRPr>
          </a:p>
        </p:txBody>
      </p:sp>
      <p:pic>
        <p:nvPicPr>
          <p:cNvPr id="11" name="Picture 4" descr="D:\Devi's Documents\ist2_5165153-chinese-lantern.jpg"/>
          <p:cNvPicPr>
            <a:picLocks noChangeAspect="1" noChangeArrowheads="1"/>
          </p:cNvPicPr>
          <p:nvPr/>
        </p:nvPicPr>
        <p:blipFill>
          <a:blip r:embed="rId3" cstate="print"/>
          <a:srcRect/>
          <a:stretch>
            <a:fillRect/>
          </a:stretch>
        </p:blipFill>
        <p:spPr bwMode="auto">
          <a:xfrm>
            <a:off x="7620001" y="0"/>
            <a:ext cx="152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D:\Devi's Documents\ist2_5567690-chinese-paper-lantern-diagonal-composition copy.jpg"/>
          <p:cNvPicPr>
            <a:picLocks noChangeAspect="1" noChangeArrowheads="1"/>
          </p:cNvPicPr>
          <p:nvPr/>
        </p:nvPicPr>
        <p:blipFill>
          <a:blip r:embed="rId2" cstate="print"/>
          <a:srcRect/>
          <a:stretch>
            <a:fillRect/>
          </a:stretch>
        </p:blipFill>
        <p:spPr bwMode="auto">
          <a:xfrm>
            <a:off x="0" y="0"/>
            <a:ext cx="9144000" cy="1143000"/>
          </a:xfrm>
          <a:prstGeom prst="rect">
            <a:avLst/>
          </a:prstGeom>
          <a:noFill/>
        </p:spPr>
      </p:pic>
      <p:pic>
        <p:nvPicPr>
          <p:cNvPr id="2050" name="Picture 2" descr="D:\Devi's Documents\SDF.tif"/>
          <p:cNvPicPr>
            <a:picLocks noChangeAspect="1" noChangeArrowheads="1"/>
          </p:cNvPicPr>
          <p:nvPr/>
        </p:nvPicPr>
        <p:blipFill>
          <a:blip r:embed="rId3" cstate="print"/>
          <a:srcRect/>
          <a:stretch>
            <a:fillRect/>
          </a:stretch>
        </p:blipFill>
        <p:spPr bwMode="auto">
          <a:xfrm>
            <a:off x="0" y="1143000"/>
            <a:ext cx="9144000" cy="5714999"/>
          </a:xfrm>
          <a:prstGeom prst="rect">
            <a:avLst/>
          </a:prstGeom>
          <a:noFill/>
        </p:spPr>
      </p:pic>
      <p:sp>
        <p:nvSpPr>
          <p:cNvPr id="7" name="TextBox 6"/>
          <p:cNvSpPr txBox="1"/>
          <p:nvPr/>
        </p:nvSpPr>
        <p:spPr>
          <a:xfrm>
            <a:off x="152400" y="1287244"/>
            <a:ext cx="8991600" cy="461665"/>
          </a:xfrm>
          <a:prstGeom prst="rect">
            <a:avLst/>
          </a:prstGeom>
          <a:noFill/>
        </p:spPr>
        <p:txBody>
          <a:bodyPr wrap="square" rtlCol="0">
            <a:spAutoFit/>
          </a:bodyPr>
          <a:lstStyle/>
          <a:p>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                                                                                  MANFAAT PERANCANGAN</a:t>
            </a:r>
            <a:endParaRPr lang="en-US" sz="2000" dirty="0">
              <a:latin typeface="Showcard Gothic" pitchFamily="82" charset="0"/>
            </a:endParaRPr>
          </a:p>
        </p:txBody>
      </p:sp>
      <p:sp>
        <p:nvSpPr>
          <p:cNvPr id="8" name="Text Box 4"/>
          <p:cNvSpPr txBox="1">
            <a:spLocks noChangeArrowheads="1"/>
          </p:cNvSpPr>
          <p:nvPr/>
        </p:nvSpPr>
        <p:spPr bwMode="auto">
          <a:xfrm>
            <a:off x="228600" y="1901309"/>
            <a:ext cx="8686800" cy="4154984"/>
          </a:xfrm>
          <a:prstGeom prst="rect">
            <a:avLst/>
          </a:prstGeom>
          <a:noFill/>
          <a:ln w="9525" algn="ctr">
            <a:noFill/>
            <a:miter lim="800000"/>
            <a:headEnd/>
            <a:tailEnd/>
          </a:ln>
          <a:effectLst/>
        </p:spPr>
        <p:txBody>
          <a:bodyPr wrap="square">
            <a:spAutoFit/>
          </a:bodyPr>
          <a:lstStyle/>
          <a:p>
            <a:pPr marL="342900" indent="-342900" algn="just">
              <a:buFont typeface="+mj-lt"/>
              <a:buAutoNum type="arabicPeriod"/>
            </a:pPr>
            <a:r>
              <a:rPr lang="en-GB" sz="1600" b="1" dirty="0" smtClean="0">
                <a:solidFill>
                  <a:schemeClr val="accent1"/>
                </a:solidFill>
                <a:latin typeface="Arial" pitchFamily="34" charset="0"/>
                <a:cs typeface="Arial" pitchFamily="34" charset="0"/>
              </a:rPr>
              <a:t>MANFAAT BAGI MASYARAKAT</a:t>
            </a:r>
            <a:endParaRPr lang="en-US" sz="1600" b="1" dirty="0" smtClean="0">
              <a:solidFill>
                <a:schemeClr val="accent1"/>
              </a:solidFill>
              <a:latin typeface="Arial" pitchFamily="34" charset="0"/>
              <a:cs typeface="Arial" pitchFamily="34" charset="0"/>
            </a:endParaRPr>
          </a:p>
          <a:p>
            <a:pPr marL="800100" lvl="1" indent="-342900" algn="just">
              <a:buFont typeface="+mj-lt"/>
              <a:buAutoNum type="arabicPeriod"/>
            </a:pPr>
            <a:r>
              <a:rPr lang="en-GB" sz="1400" b="1" dirty="0" smtClean="0">
                <a:solidFill>
                  <a:srgbClr val="9C8918"/>
                </a:solidFill>
                <a:latin typeface="Arial" pitchFamily="34" charset="0"/>
                <a:cs typeface="Arial" pitchFamily="34" charset="0"/>
              </a:rPr>
              <a:t>SEBAGAI WADAH UNTUK PENGENALAN, PEMBINAAN, PENGEMBANGAN SEJARAH DAN KEBUDAYAAN TIONGHOA DI INDONESIA.</a:t>
            </a:r>
            <a:endParaRPr lang="en-US" sz="1400" b="1" dirty="0" smtClean="0">
              <a:solidFill>
                <a:srgbClr val="9C8918"/>
              </a:solidFill>
              <a:latin typeface="Arial" pitchFamily="34" charset="0"/>
              <a:cs typeface="Arial" pitchFamily="34" charset="0"/>
            </a:endParaRPr>
          </a:p>
          <a:p>
            <a:pPr marL="800100" lvl="1" indent="-342900" algn="just">
              <a:buFont typeface="+mj-lt"/>
              <a:buAutoNum type="arabicPeriod"/>
            </a:pPr>
            <a:r>
              <a:rPr lang="en-GB" sz="1400" b="1" dirty="0" smtClean="0">
                <a:solidFill>
                  <a:srgbClr val="9C8918"/>
                </a:solidFill>
                <a:latin typeface="Arial" pitchFamily="34" charset="0"/>
                <a:cs typeface="Arial" pitchFamily="34" charset="0"/>
              </a:rPr>
              <a:t>SEBAGAI WADAH UNTUK MEMENUHI KEBUTUHAN MASYARAKAT PEMINAT BARANG SENI MAUPUN BARANG YANG BERKAITAN DENGAN KEBUDAYAAN TIONGHOA.</a:t>
            </a:r>
            <a:endParaRPr lang="en-US" sz="1400" b="1" dirty="0" smtClean="0">
              <a:solidFill>
                <a:srgbClr val="9C8918"/>
              </a:solidFill>
              <a:latin typeface="Arial" pitchFamily="34" charset="0"/>
              <a:cs typeface="Arial" pitchFamily="34" charset="0"/>
            </a:endParaRPr>
          </a:p>
          <a:p>
            <a:pPr marL="800100" lvl="1" indent="-342900" algn="just">
              <a:buFont typeface="+mj-lt"/>
              <a:buAutoNum type="arabicPeriod"/>
            </a:pPr>
            <a:r>
              <a:rPr lang="en-GB" sz="1400" b="1" dirty="0" smtClean="0">
                <a:solidFill>
                  <a:srgbClr val="9C8918"/>
                </a:solidFill>
                <a:latin typeface="Arial" pitchFamily="34" charset="0"/>
                <a:cs typeface="Arial" pitchFamily="34" charset="0"/>
              </a:rPr>
              <a:t>SARANA HIBURAN BERUPA PERTUNJUKKAN MAUPUN PAMERAN MENGENAI SENI DAN KEBUDAYAAN TIONGHOA SERTA SEBAGAI TEMPAT BERKUMPUL DAN BERSOSIALISASI.</a:t>
            </a:r>
          </a:p>
          <a:p>
            <a:pPr marL="800100" lvl="1" indent="-342900" algn="just">
              <a:buFont typeface="+mj-lt"/>
              <a:buAutoNum type="arabicPeriod"/>
            </a:pPr>
            <a:endParaRPr lang="en-US" sz="1400" b="1" dirty="0" smtClean="0">
              <a:solidFill>
                <a:srgbClr val="9C8918"/>
              </a:solidFill>
              <a:latin typeface="Arial" pitchFamily="34" charset="0"/>
              <a:cs typeface="Arial" pitchFamily="34" charset="0"/>
            </a:endParaRPr>
          </a:p>
          <a:p>
            <a:pPr marL="342900" indent="-342900" algn="just">
              <a:buFont typeface="+mj-lt"/>
              <a:buAutoNum type="arabicPeriod"/>
            </a:pPr>
            <a:r>
              <a:rPr lang="en-GB" sz="1600" b="1" dirty="0" smtClean="0">
                <a:solidFill>
                  <a:schemeClr val="accent1"/>
                </a:solidFill>
                <a:latin typeface="Arial" pitchFamily="34" charset="0"/>
                <a:cs typeface="Arial" pitchFamily="34" charset="0"/>
              </a:rPr>
              <a:t>MANFAAT BAGI PERANCANG</a:t>
            </a:r>
            <a:endParaRPr lang="en-US" sz="1600" b="1" dirty="0" smtClean="0">
              <a:solidFill>
                <a:schemeClr val="accent1"/>
              </a:solidFill>
              <a:latin typeface="Arial" pitchFamily="34" charset="0"/>
              <a:cs typeface="Arial" pitchFamily="34" charset="0"/>
            </a:endParaRPr>
          </a:p>
          <a:p>
            <a:pPr marL="342900" indent="-342900" algn="just"/>
            <a:r>
              <a:rPr lang="en-GB" sz="1600" b="1" dirty="0" smtClean="0">
                <a:solidFill>
                  <a:srgbClr val="9C8918"/>
                </a:solidFill>
                <a:latin typeface="Arial" pitchFamily="34" charset="0"/>
                <a:cs typeface="Arial" pitchFamily="34" charset="0"/>
              </a:rPr>
              <a:t>		</a:t>
            </a:r>
            <a:r>
              <a:rPr lang="en-GB" sz="1400" b="1" dirty="0" smtClean="0">
                <a:solidFill>
                  <a:srgbClr val="9C8918"/>
                </a:solidFill>
                <a:latin typeface="Arial" pitchFamily="34" charset="0"/>
                <a:cs typeface="Arial" pitchFamily="34" charset="0"/>
              </a:rPr>
              <a:t>PERANCANG DAPAT MEMPELAJARI SERTA MEMAHAMI LEBIH MENDALAM MENGENAI KEBUDAYAAN TIONGHOA DAN MENGETAHUI PRINSIP-PRINSIP MERANCANG PUSAT KEBUDAYAAN SEBAGAI SALAH SATU SARANA </a:t>
            </a:r>
            <a:r>
              <a:rPr lang="en-GB" sz="1400" b="1" i="1" dirty="0" smtClean="0">
                <a:solidFill>
                  <a:srgbClr val="9C8918"/>
                </a:solidFill>
                <a:latin typeface="Arial" pitchFamily="34" charset="0"/>
                <a:cs typeface="Arial" pitchFamily="34" charset="0"/>
              </a:rPr>
              <a:t>EDUCATIONAL EXHIBITS</a:t>
            </a:r>
            <a:r>
              <a:rPr lang="en-GB" sz="1400" b="1" dirty="0" smtClean="0">
                <a:solidFill>
                  <a:srgbClr val="9C8918"/>
                </a:solidFill>
                <a:latin typeface="Arial" pitchFamily="34" charset="0"/>
                <a:cs typeface="Arial" pitchFamily="34" charset="0"/>
              </a:rPr>
              <a:t> SERTA BELAJAR MEMECAHKAN PERMASALAHAN DESAIN YANG DIHADAPI DALAM PERANCANGAN.</a:t>
            </a:r>
          </a:p>
          <a:p>
            <a:pPr marL="342900" indent="-342900" algn="just"/>
            <a:endParaRPr lang="en-US" sz="1600" b="1" dirty="0" smtClean="0">
              <a:solidFill>
                <a:srgbClr val="9C8918"/>
              </a:solidFill>
              <a:latin typeface="Arial" pitchFamily="34" charset="0"/>
              <a:cs typeface="Arial" pitchFamily="34" charset="0"/>
            </a:endParaRPr>
          </a:p>
          <a:p>
            <a:pPr marL="342900" indent="-342900" algn="just"/>
            <a:r>
              <a:rPr lang="en-GB" sz="1600" b="1" dirty="0" smtClean="0">
                <a:solidFill>
                  <a:schemeClr val="accent1"/>
                </a:solidFill>
                <a:latin typeface="Arial" pitchFamily="34" charset="0"/>
                <a:cs typeface="Arial" pitchFamily="34" charset="0"/>
              </a:rPr>
              <a:t>3.    MANFAAT BAGI PENGELOLA</a:t>
            </a:r>
            <a:endParaRPr lang="en-US" sz="1600" b="1" dirty="0" smtClean="0">
              <a:solidFill>
                <a:schemeClr val="accent1"/>
              </a:solidFill>
              <a:latin typeface="Arial" pitchFamily="34" charset="0"/>
              <a:cs typeface="Arial" pitchFamily="34" charset="0"/>
            </a:endParaRPr>
          </a:p>
          <a:p>
            <a:pPr marL="342900" indent="-342900" algn="just"/>
            <a:r>
              <a:rPr lang="en-GB" sz="1600" b="1" dirty="0">
                <a:solidFill>
                  <a:srgbClr val="9C8918"/>
                </a:solidFill>
                <a:latin typeface="Arial" pitchFamily="34" charset="0"/>
                <a:cs typeface="Arial" pitchFamily="34" charset="0"/>
              </a:rPr>
              <a:t>	</a:t>
            </a:r>
            <a:r>
              <a:rPr lang="en-GB" sz="1600" b="1" dirty="0" smtClean="0">
                <a:solidFill>
                  <a:srgbClr val="9C8918"/>
                </a:solidFill>
                <a:latin typeface="Arial" pitchFamily="34" charset="0"/>
                <a:cs typeface="Arial" pitchFamily="34" charset="0"/>
              </a:rPr>
              <a:t>	</a:t>
            </a:r>
            <a:r>
              <a:rPr lang="en-GB" sz="1400" b="1" dirty="0" smtClean="0">
                <a:solidFill>
                  <a:srgbClr val="9C8918"/>
                </a:solidFill>
                <a:latin typeface="Arial" pitchFamily="34" charset="0"/>
                <a:cs typeface="Arial" pitchFamily="34" charset="0"/>
              </a:rPr>
              <a:t>PUSAT KEBUDAYAAN INI DAPAT MENJADI SALAH SATU SARANA REKREASI DAN</a:t>
            </a:r>
            <a:r>
              <a:rPr lang="en-GB" sz="1400" b="1" i="1" dirty="0" smtClean="0">
                <a:solidFill>
                  <a:srgbClr val="9C8918"/>
                </a:solidFill>
                <a:latin typeface="Arial" pitchFamily="34" charset="0"/>
                <a:cs typeface="Arial" pitchFamily="34" charset="0"/>
              </a:rPr>
              <a:t> COMMERCIAL SPACE</a:t>
            </a:r>
            <a:r>
              <a:rPr lang="en-GB" sz="1400" b="1" dirty="0" smtClean="0">
                <a:solidFill>
                  <a:srgbClr val="9C8918"/>
                </a:solidFill>
                <a:latin typeface="Arial" pitchFamily="34" charset="0"/>
                <a:cs typeface="Arial" pitchFamily="34" charset="0"/>
              </a:rPr>
              <a:t> YANG DAPAT MEMBERIKAN KEUNTUNGAN MATERIAL BAGI PENGELOLANYA.</a:t>
            </a:r>
            <a:endParaRPr lang="en-US" sz="1600" b="1" dirty="0">
              <a:solidFill>
                <a:srgbClr val="9C8918"/>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evi's Documents\ist2_2518101-chinese-lantern copy.jpg"/>
          <p:cNvPicPr>
            <a:picLocks noChangeAspect="1" noChangeArrowheads="1"/>
          </p:cNvPicPr>
          <p:nvPr/>
        </p:nvPicPr>
        <p:blipFill>
          <a:blip r:embed="rId2" cstate="print"/>
          <a:srcRect/>
          <a:stretch>
            <a:fillRect/>
          </a:stretch>
        </p:blipFill>
        <p:spPr bwMode="auto">
          <a:xfrm>
            <a:off x="0" y="0"/>
            <a:ext cx="5576630" cy="6858000"/>
          </a:xfrm>
          <a:prstGeom prst="rect">
            <a:avLst/>
          </a:prstGeom>
          <a:noFill/>
        </p:spPr>
      </p:pic>
      <p:pic>
        <p:nvPicPr>
          <p:cNvPr id="22531" name="Picture 3" descr="D:\Devi's Documents\ist2_2518101-chinese-lantern copy.jpg"/>
          <p:cNvPicPr>
            <a:picLocks noChangeAspect="1" noChangeArrowheads="1"/>
          </p:cNvPicPr>
          <p:nvPr/>
        </p:nvPicPr>
        <p:blipFill>
          <a:blip r:embed="rId3" cstate="print"/>
          <a:srcRect/>
          <a:stretch>
            <a:fillRect/>
          </a:stretch>
        </p:blipFill>
        <p:spPr bwMode="auto">
          <a:xfrm flipH="1">
            <a:off x="5486400" y="0"/>
            <a:ext cx="3124200" cy="6858000"/>
          </a:xfrm>
          <a:prstGeom prst="rect">
            <a:avLst/>
          </a:prstGeom>
          <a:noFill/>
        </p:spPr>
      </p:pic>
      <p:pic>
        <p:nvPicPr>
          <p:cNvPr id="22533" name="Picture 5" descr="D:\Devi's Documents\ist2_2518101-chinese-lantern copy.jpg"/>
          <p:cNvPicPr>
            <a:picLocks noChangeAspect="1" noChangeArrowheads="1"/>
          </p:cNvPicPr>
          <p:nvPr/>
        </p:nvPicPr>
        <p:blipFill>
          <a:blip r:embed="rId4" cstate="print"/>
          <a:srcRect/>
          <a:stretch>
            <a:fillRect/>
          </a:stretch>
        </p:blipFill>
        <p:spPr bwMode="auto">
          <a:xfrm flipH="1">
            <a:off x="7315200" y="0"/>
            <a:ext cx="1828798" cy="6858000"/>
          </a:xfrm>
          <a:prstGeom prst="rect">
            <a:avLst/>
          </a:prstGeom>
          <a:noFill/>
        </p:spPr>
      </p:pic>
      <p:sp>
        <p:nvSpPr>
          <p:cNvPr id="9" name="TextBox 8"/>
          <p:cNvSpPr txBox="1"/>
          <p:nvPr/>
        </p:nvSpPr>
        <p:spPr>
          <a:xfrm>
            <a:off x="152400" y="152400"/>
            <a:ext cx="8991600" cy="461665"/>
          </a:xfrm>
          <a:prstGeom prst="rect">
            <a:avLst/>
          </a:prstGeom>
          <a:noFill/>
        </p:spPr>
        <p:txBody>
          <a:bodyPr wrap="square" rtlCol="0">
            <a:spAutoFit/>
          </a:bodyPr>
          <a:lstStyle/>
          <a:p>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                                      RUANG LINGKUP PERANCANGAN</a:t>
            </a:r>
            <a:endParaRPr lang="en-US" sz="2000" dirty="0">
              <a:latin typeface="Showcard Gothic" pitchFamily="82" charset="0"/>
            </a:endParaRPr>
          </a:p>
        </p:txBody>
      </p:sp>
      <p:sp>
        <p:nvSpPr>
          <p:cNvPr id="10" name="Text Box 4"/>
          <p:cNvSpPr txBox="1">
            <a:spLocks noChangeArrowheads="1"/>
          </p:cNvSpPr>
          <p:nvPr/>
        </p:nvSpPr>
        <p:spPr bwMode="auto">
          <a:xfrm>
            <a:off x="228600" y="381000"/>
            <a:ext cx="7010400" cy="2554545"/>
          </a:xfrm>
          <a:prstGeom prst="rect">
            <a:avLst/>
          </a:prstGeom>
          <a:noFill/>
          <a:ln w="9525" algn="ctr">
            <a:noFill/>
            <a:miter lim="800000"/>
            <a:headEnd/>
            <a:tailEnd/>
          </a:ln>
          <a:effectLst/>
        </p:spPr>
        <p:txBody>
          <a:bodyPr wrap="square">
            <a:spAutoFit/>
          </a:bodyPr>
          <a:lstStyle/>
          <a:p>
            <a:r>
              <a:rPr lang="en-GB" sz="1600" dirty="0"/>
              <a:t> </a:t>
            </a:r>
            <a:endParaRPr lang="en-US" sz="1600" dirty="0"/>
          </a:p>
          <a:p>
            <a:pPr lvl="0" algn="just">
              <a:buFont typeface="Wingdings" pitchFamily="2" charset="2"/>
              <a:buChar char="v"/>
            </a:pPr>
            <a:r>
              <a:rPr lang="en-GB" sz="1600" b="1" dirty="0" smtClean="0">
                <a:solidFill>
                  <a:srgbClr val="9C8918"/>
                </a:solidFill>
                <a:latin typeface="Arial" pitchFamily="34" charset="0"/>
                <a:cs typeface="Arial" pitchFamily="34" charset="0"/>
              </a:rPr>
              <a:t> LOBBY,</a:t>
            </a:r>
          </a:p>
          <a:p>
            <a:pPr lvl="0" algn="just">
              <a:buFont typeface="Wingdings" pitchFamily="2" charset="2"/>
              <a:buChar char="v"/>
            </a:pPr>
            <a:r>
              <a:rPr lang="en-US" sz="1600" b="1" dirty="0" smtClean="0">
                <a:solidFill>
                  <a:srgbClr val="9C8918"/>
                </a:solidFill>
                <a:latin typeface="Arial" pitchFamily="34" charset="0"/>
                <a:cs typeface="Arial" pitchFamily="34" charset="0"/>
              </a:rPr>
              <a:t> AREA PEMBELIAN TIKET,</a:t>
            </a:r>
          </a:p>
          <a:p>
            <a:pPr lvl="0" algn="just">
              <a:buFont typeface="Wingdings" pitchFamily="2" charset="2"/>
              <a:buChar char="v"/>
            </a:pPr>
            <a:r>
              <a:rPr lang="en-US" sz="1600" b="1" dirty="0" smtClean="0">
                <a:solidFill>
                  <a:srgbClr val="9C8918"/>
                </a:solidFill>
                <a:latin typeface="Arial" pitchFamily="34" charset="0"/>
                <a:cs typeface="Arial" pitchFamily="34" charset="0"/>
              </a:rPr>
              <a:t> AREA PENERIMAAN TAMU,</a:t>
            </a:r>
          </a:p>
          <a:p>
            <a:pPr lvl="0" algn="just">
              <a:buFont typeface="Wingdings" pitchFamily="2" charset="2"/>
              <a:buChar char="v"/>
            </a:pPr>
            <a:r>
              <a:rPr lang="en-GB" sz="1600" b="1" dirty="0" smtClean="0">
                <a:solidFill>
                  <a:srgbClr val="9C8918"/>
                </a:solidFill>
                <a:latin typeface="Arial" pitchFamily="34" charset="0"/>
                <a:cs typeface="Arial" pitchFamily="34" charset="0"/>
              </a:rPr>
              <a:t> RUANG KANTOR, </a:t>
            </a:r>
            <a:endParaRPr lang="en-US" sz="1600" b="1" dirty="0" smtClean="0">
              <a:solidFill>
                <a:srgbClr val="9C8918"/>
              </a:solidFill>
              <a:latin typeface="Arial" pitchFamily="34" charset="0"/>
              <a:cs typeface="Arial" pitchFamily="34" charset="0"/>
            </a:endParaRPr>
          </a:p>
          <a:p>
            <a:pPr lvl="0" algn="just">
              <a:buFont typeface="Wingdings" pitchFamily="2" charset="2"/>
              <a:buChar char="v"/>
            </a:pPr>
            <a:r>
              <a:rPr lang="en-GB" sz="1600" b="1" dirty="0" smtClean="0">
                <a:solidFill>
                  <a:srgbClr val="9C8918"/>
                </a:solidFill>
                <a:latin typeface="Arial" pitchFamily="34" charset="0"/>
                <a:cs typeface="Arial" pitchFamily="34" charset="0"/>
              </a:rPr>
              <a:t> GALERI</a:t>
            </a:r>
            <a:endParaRPr lang="en-US" sz="1600" b="1" dirty="0" smtClean="0">
              <a:solidFill>
                <a:srgbClr val="9C8918"/>
              </a:solidFill>
              <a:latin typeface="Arial" pitchFamily="34" charset="0"/>
              <a:cs typeface="Arial" pitchFamily="34" charset="0"/>
            </a:endParaRPr>
          </a:p>
          <a:p>
            <a:pPr lvl="0" algn="just">
              <a:buFont typeface="Wingdings" pitchFamily="2" charset="2"/>
              <a:buChar char="v"/>
            </a:pPr>
            <a:r>
              <a:rPr lang="en-GB" sz="1600" b="1" dirty="0" smtClean="0">
                <a:solidFill>
                  <a:srgbClr val="9C8918"/>
                </a:solidFill>
                <a:latin typeface="Arial" pitchFamily="34" charset="0"/>
                <a:cs typeface="Arial" pitchFamily="34" charset="0"/>
              </a:rPr>
              <a:t>PERPUSTAKAAN</a:t>
            </a:r>
            <a:endParaRPr lang="en-US" sz="1600" b="1" dirty="0" smtClean="0">
              <a:solidFill>
                <a:srgbClr val="9C8918"/>
              </a:solidFill>
              <a:latin typeface="Arial" pitchFamily="34" charset="0"/>
              <a:cs typeface="Arial" pitchFamily="34" charset="0"/>
            </a:endParaRPr>
          </a:p>
          <a:p>
            <a:pPr lvl="0" algn="just">
              <a:buFont typeface="Wingdings" pitchFamily="2" charset="2"/>
              <a:buChar char="v"/>
            </a:pPr>
            <a:r>
              <a:rPr lang="en-US" sz="1600" b="1" dirty="0" smtClean="0">
                <a:solidFill>
                  <a:srgbClr val="9C8918"/>
                </a:solidFill>
                <a:latin typeface="Arial" pitchFamily="34" charset="0"/>
                <a:cs typeface="Arial" pitchFamily="34" charset="0"/>
              </a:rPr>
              <a:t>RESTORAN MASAKAN CINA, </a:t>
            </a:r>
          </a:p>
          <a:p>
            <a:pPr lvl="0" algn="just">
              <a:buFont typeface="Wingdings" pitchFamily="2" charset="2"/>
              <a:buChar char="v"/>
            </a:pPr>
            <a:r>
              <a:rPr lang="en-GB" sz="1600" b="1" dirty="0" smtClean="0">
                <a:solidFill>
                  <a:srgbClr val="9C8918"/>
                </a:solidFill>
                <a:latin typeface="Arial" pitchFamily="34" charset="0"/>
                <a:cs typeface="Arial" pitchFamily="34" charset="0"/>
              </a:rPr>
              <a:t>TOKO-TOKO</a:t>
            </a:r>
            <a:r>
              <a:rPr lang="en-US" sz="1600" b="1" dirty="0" smtClean="0">
                <a:solidFill>
                  <a:srgbClr val="9C8918"/>
                </a:solidFill>
                <a:latin typeface="Arial" pitchFamily="34" charset="0"/>
                <a:cs typeface="Arial" pitchFamily="34" charset="0"/>
              </a:rPr>
              <a:t> </a:t>
            </a:r>
          </a:p>
          <a:p>
            <a:pPr lvl="0" algn="just">
              <a:buFont typeface="Wingdings" pitchFamily="2" charset="2"/>
              <a:buChar char="v"/>
            </a:pPr>
            <a:r>
              <a:rPr lang="en-GB" sz="1600" b="1" dirty="0" smtClean="0">
                <a:solidFill>
                  <a:srgbClr val="9C8918"/>
                </a:solidFill>
                <a:latin typeface="Arial" pitchFamily="34" charset="0"/>
                <a:cs typeface="Arial" pitchFamily="34" charset="0"/>
              </a:rPr>
              <a:t>AUDITORIUM ATAU MINI TEATER</a:t>
            </a:r>
            <a:endParaRPr lang="en-US" sz="1600" b="1" dirty="0">
              <a:solidFill>
                <a:srgbClr val="9C8918"/>
              </a:solidFill>
              <a:latin typeface="Arial" pitchFamily="34" charset="0"/>
              <a:cs typeface="Arial" pitchFamily="34" charset="0"/>
            </a:endParaRPr>
          </a:p>
        </p:txBody>
      </p:sp>
      <p:sp>
        <p:nvSpPr>
          <p:cNvPr id="7" name="TextBox 6"/>
          <p:cNvSpPr txBox="1"/>
          <p:nvPr/>
        </p:nvSpPr>
        <p:spPr>
          <a:xfrm>
            <a:off x="228600" y="2967335"/>
            <a:ext cx="7315200" cy="461665"/>
          </a:xfrm>
          <a:prstGeom prst="rect">
            <a:avLst/>
          </a:prstGeom>
          <a:noFill/>
        </p:spPr>
        <p:txBody>
          <a:bodyPr wrap="square" rtlCol="0">
            <a:spAutoFit/>
          </a:bodyPr>
          <a:lstStyle/>
          <a:p>
            <a:r>
              <a:rPr lang="en-US" sz="2400" b="1" u="sng" dirty="0" smtClean="0">
                <a:ln/>
                <a:solidFill>
                  <a:srgbClr val="8A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                                                       METODE PERANCANGAN</a:t>
            </a:r>
            <a:endParaRPr lang="en-US" sz="2000" dirty="0">
              <a:latin typeface="Showcard Gothic" pitchFamily="82" charset="0"/>
            </a:endParaRPr>
          </a:p>
        </p:txBody>
      </p:sp>
      <p:sp>
        <p:nvSpPr>
          <p:cNvPr id="8" name="Text Box 4"/>
          <p:cNvSpPr txBox="1">
            <a:spLocks noChangeArrowheads="1"/>
          </p:cNvSpPr>
          <p:nvPr/>
        </p:nvSpPr>
        <p:spPr bwMode="auto">
          <a:xfrm>
            <a:off x="76200" y="3501509"/>
            <a:ext cx="7010400" cy="2954655"/>
          </a:xfrm>
          <a:prstGeom prst="rect">
            <a:avLst/>
          </a:prstGeom>
          <a:noFill/>
          <a:ln w="9525" algn="ctr">
            <a:noFill/>
            <a:miter lim="800000"/>
            <a:headEnd/>
            <a:tailEnd/>
          </a:ln>
          <a:effectLst/>
        </p:spPr>
        <p:txBody>
          <a:bodyPr wrap="square">
            <a:spAutoFit/>
          </a:bodyPr>
          <a:lstStyle/>
          <a:p>
            <a:pPr marL="342900" indent="-342900">
              <a:buFont typeface="+mj-lt"/>
              <a:buAutoNum type="arabicPeriod"/>
            </a:pPr>
            <a:r>
              <a:rPr lang="en-GB" sz="1600" b="1" dirty="0" smtClean="0">
                <a:solidFill>
                  <a:schemeClr val="accent1"/>
                </a:solidFill>
                <a:latin typeface="Arial" pitchFamily="34" charset="0"/>
                <a:cs typeface="Arial" pitchFamily="34" charset="0"/>
              </a:rPr>
              <a:t> </a:t>
            </a:r>
            <a:r>
              <a:rPr lang="it-IT" sz="1600" b="1" dirty="0" smtClean="0">
                <a:solidFill>
                  <a:schemeClr val="accent1"/>
                </a:solidFill>
                <a:latin typeface="Arial" pitchFamily="34" charset="0"/>
                <a:cs typeface="Arial" pitchFamily="34" charset="0"/>
              </a:rPr>
              <a:t> DATA YANG DIPERLUKAN</a:t>
            </a:r>
          </a:p>
          <a:p>
            <a:pPr lvl="1"/>
            <a:r>
              <a:rPr lang="it-IT" sz="1400" b="1" dirty="0" smtClean="0">
                <a:solidFill>
                  <a:srgbClr val="9C8918"/>
                </a:solidFill>
                <a:latin typeface="Arial" pitchFamily="34" charset="0"/>
                <a:cs typeface="Arial" pitchFamily="34" charset="0"/>
              </a:rPr>
              <a:t>A. DATA LAPANGAN</a:t>
            </a:r>
            <a:endParaRPr lang="en-US" sz="1400" b="1" dirty="0" smtClean="0">
              <a:solidFill>
                <a:srgbClr val="9C8918"/>
              </a:solidFill>
              <a:latin typeface="Arial" pitchFamily="34" charset="0"/>
              <a:cs typeface="Arial" pitchFamily="34" charset="0"/>
            </a:endParaRPr>
          </a:p>
          <a:p>
            <a:pPr lvl="2" algn="just">
              <a:buFont typeface="Wingdings" pitchFamily="2" charset="2"/>
              <a:buChar char="v"/>
            </a:pPr>
            <a:r>
              <a:rPr lang="it-IT" sz="1400" b="1" dirty="0" smtClean="0">
                <a:solidFill>
                  <a:srgbClr val="9C8918"/>
                </a:solidFill>
                <a:latin typeface="Arial" pitchFamily="34" charset="0"/>
                <a:cs typeface="Arial" pitchFamily="34" charset="0"/>
              </a:rPr>
              <a:t> SEJARAH KEBUDAYAAN TIONGHOA, DATA AKTIFITAS D</a:t>
            </a:r>
            <a:r>
              <a:rPr lang="en-GB" sz="1400" b="1" dirty="0" smtClean="0">
                <a:solidFill>
                  <a:srgbClr val="9C8918"/>
                </a:solidFill>
                <a:latin typeface="Arial" pitchFamily="34" charset="0"/>
                <a:cs typeface="Arial" pitchFamily="34" charset="0"/>
              </a:rPr>
              <a:t>AN KEBUTUHAN RUANG, DATA MENGENAI PENGARUH KEBUDAYAAN PADA ARSITEKTUR    MAUPUN INTERIORNYA.</a:t>
            </a:r>
            <a:endParaRPr lang="en-US" sz="1400" b="1" dirty="0" smtClean="0">
              <a:solidFill>
                <a:srgbClr val="9C8918"/>
              </a:solidFill>
              <a:latin typeface="Arial" pitchFamily="34" charset="0"/>
              <a:cs typeface="Arial" pitchFamily="34" charset="0"/>
            </a:endParaRPr>
          </a:p>
          <a:p>
            <a:pPr lvl="1"/>
            <a:r>
              <a:rPr lang="en-GB" sz="1400" b="1" dirty="0" smtClean="0">
                <a:solidFill>
                  <a:srgbClr val="9C8918"/>
                </a:solidFill>
                <a:latin typeface="Arial" pitchFamily="34" charset="0"/>
                <a:cs typeface="Arial" pitchFamily="34" charset="0"/>
              </a:rPr>
              <a:t>B. DATA TIPOLOGI</a:t>
            </a:r>
            <a:endParaRPr lang="en-US" sz="1400" b="1" dirty="0" smtClean="0">
              <a:solidFill>
                <a:srgbClr val="9C8918"/>
              </a:solidFill>
              <a:latin typeface="Arial" pitchFamily="34" charset="0"/>
              <a:cs typeface="Arial" pitchFamily="34" charset="0"/>
            </a:endParaRPr>
          </a:p>
          <a:p>
            <a:pPr lvl="2" algn="just">
              <a:buFont typeface="Wingdings" pitchFamily="2" charset="2"/>
              <a:buChar char="v"/>
            </a:pPr>
            <a:r>
              <a:rPr lang="en-GB" sz="1400" b="1" dirty="0" smtClean="0">
                <a:solidFill>
                  <a:srgbClr val="9C8918"/>
                </a:solidFill>
                <a:latin typeface="Arial" pitchFamily="34" charset="0"/>
                <a:cs typeface="Arial" pitchFamily="34" charset="0"/>
              </a:rPr>
              <a:t> DATA PERBANDINGAN DARI BEBERAPA PUSAT KESENIAN MENGENAI INFORMASI DAN FASILITAS DI DALAMNYA.</a:t>
            </a:r>
            <a:endParaRPr lang="en-US" sz="1400" b="1" dirty="0" smtClean="0">
              <a:solidFill>
                <a:srgbClr val="9C8918"/>
              </a:solidFill>
              <a:latin typeface="Arial" pitchFamily="34" charset="0"/>
              <a:cs typeface="Arial" pitchFamily="34" charset="0"/>
            </a:endParaRPr>
          </a:p>
          <a:p>
            <a:pPr lvl="1"/>
            <a:r>
              <a:rPr lang="en-GB" sz="1400" b="1" dirty="0" smtClean="0">
                <a:solidFill>
                  <a:srgbClr val="9C8918"/>
                </a:solidFill>
                <a:latin typeface="Arial" pitchFamily="34" charset="0"/>
                <a:cs typeface="Arial" pitchFamily="34" charset="0"/>
              </a:rPr>
              <a:t>C. DATA LITERATUR</a:t>
            </a:r>
            <a:endParaRPr lang="en-US" sz="1400" b="1" dirty="0" smtClean="0">
              <a:solidFill>
                <a:srgbClr val="9C8918"/>
              </a:solidFill>
              <a:latin typeface="Arial" pitchFamily="34" charset="0"/>
              <a:cs typeface="Arial" pitchFamily="34" charset="0"/>
            </a:endParaRPr>
          </a:p>
          <a:p>
            <a:pPr lvl="2" algn="just">
              <a:buFont typeface="Wingdings" pitchFamily="2" charset="2"/>
              <a:buChar char="v"/>
            </a:pPr>
            <a:r>
              <a:rPr lang="en-GB" sz="1400" b="1" dirty="0" smtClean="0">
                <a:solidFill>
                  <a:srgbClr val="9C8918"/>
                </a:solidFill>
                <a:latin typeface="Arial" pitchFamily="34" charset="0"/>
                <a:cs typeface="Arial" pitchFamily="34" charset="0"/>
              </a:rPr>
              <a:t>DATA  ANTROPOMETRI DAN PENGGUNA, DATA MENGENAI STANDARISASI AREA GALERI UNTUK PUSAT KEBUDAYAAN,</a:t>
            </a:r>
            <a:r>
              <a:rPr lang="en-US" sz="1400" b="1" dirty="0" smtClean="0">
                <a:solidFill>
                  <a:srgbClr val="9C8918"/>
                </a:solidFill>
                <a:latin typeface="Arial" pitchFamily="34" charset="0"/>
                <a:cs typeface="Arial" pitchFamily="34" charset="0"/>
              </a:rPr>
              <a:t> </a:t>
            </a:r>
            <a:r>
              <a:rPr lang="en-GB" sz="1400" b="1" dirty="0" smtClean="0">
                <a:solidFill>
                  <a:srgbClr val="9C8918"/>
                </a:solidFill>
                <a:latin typeface="Arial" pitchFamily="34" charset="0"/>
                <a:cs typeface="Arial" pitchFamily="34" charset="0"/>
              </a:rPr>
              <a:t>DATA MENGENAI OBJEK PERANCANGAN.</a:t>
            </a:r>
            <a:endParaRPr lang="en-US" sz="1400" b="1" dirty="0" smtClean="0">
              <a:solidFill>
                <a:srgbClr val="9C8918"/>
              </a:solidFill>
              <a:latin typeface="Arial" pitchFamily="34" charset="0"/>
              <a:cs typeface="Arial" pitchFamily="34" charset="0"/>
            </a:endParaRPr>
          </a:p>
          <a:p>
            <a:r>
              <a:rPr lang="en-GB" sz="1600" b="1" dirty="0" smtClean="0">
                <a:solidFill>
                  <a:srgbClr val="9C8918"/>
                </a:solidFill>
                <a:latin typeface="Arial" pitchFamily="34" charset="0"/>
                <a:cs typeface="Arial" pitchFamily="34" charset="0"/>
              </a:rPr>
              <a:t> </a:t>
            </a:r>
            <a:r>
              <a:rPr lang="it-IT" sz="1400" b="1" dirty="0" smtClean="0">
                <a:solidFill>
                  <a:srgbClr val="9C8918"/>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D:\Devi's Documents\ist2_7763228-chinese-lantern copy.jpg"/>
          <p:cNvPicPr>
            <a:picLocks noChangeAspect="1" noChangeArrowheads="1"/>
          </p:cNvPicPr>
          <p:nvPr/>
        </p:nvPicPr>
        <p:blipFill>
          <a:blip r:embed="rId2" cstate="print"/>
          <a:srcRect/>
          <a:stretch>
            <a:fillRect/>
          </a:stretch>
        </p:blipFill>
        <p:spPr bwMode="auto">
          <a:xfrm>
            <a:off x="0" y="0"/>
            <a:ext cx="7239000" cy="6858000"/>
          </a:xfrm>
          <a:prstGeom prst="rect">
            <a:avLst/>
          </a:prstGeom>
          <a:noFill/>
        </p:spPr>
      </p:pic>
      <p:pic>
        <p:nvPicPr>
          <p:cNvPr id="21506" name="Picture 2" descr="D:\Devi's Documents\ist2_7763228-chinese-lantern copy.jpg"/>
          <p:cNvPicPr>
            <a:picLocks noChangeAspect="1" noChangeArrowheads="1"/>
          </p:cNvPicPr>
          <p:nvPr/>
        </p:nvPicPr>
        <p:blipFill>
          <a:blip r:embed="rId3" cstate="print"/>
          <a:srcRect/>
          <a:stretch>
            <a:fillRect/>
          </a:stretch>
        </p:blipFill>
        <p:spPr bwMode="auto">
          <a:xfrm>
            <a:off x="7238999" y="0"/>
            <a:ext cx="1905001" cy="6858000"/>
          </a:xfrm>
          <a:prstGeom prst="rect">
            <a:avLst/>
          </a:prstGeom>
          <a:noFill/>
        </p:spPr>
      </p:pic>
      <p:sp>
        <p:nvSpPr>
          <p:cNvPr id="8" name="Rectangle 7"/>
          <p:cNvSpPr/>
          <p:nvPr/>
        </p:nvSpPr>
        <p:spPr>
          <a:xfrm>
            <a:off x="228600" y="528221"/>
            <a:ext cx="6934200" cy="5262979"/>
          </a:xfrm>
          <a:prstGeom prst="rect">
            <a:avLst/>
          </a:prstGeom>
        </p:spPr>
        <p:txBody>
          <a:bodyPr wrap="square">
            <a:spAutoFit/>
          </a:bodyPr>
          <a:lstStyle/>
          <a:p>
            <a:r>
              <a:rPr lang="en-GB" sz="1600" b="1" dirty="0" smtClean="0">
                <a:solidFill>
                  <a:schemeClr val="accent1"/>
                </a:solidFill>
                <a:latin typeface="Arial" pitchFamily="34" charset="0"/>
                <a:cs typeface="Arial" pitchFamily="34" charset="0"/>
              </a:rPr>
              <a:t>2  METODE PENGUMPULAN DATA</a:t>
            </a:r>
            <a:endParaRPr lang="en-US" sz="1600" b="1" dirty="0" smtClean="0">
              <a:solidFill>
                <a:schemeClr val="accent1"/>
              </a:solidFill>
              <a:latin typeface="Arial" pitchFamily="34" charset="0"/>
              <a:cs typeface="Arial" pitchFamily="34" charset="0"/>
            </a:endParaRPr>
          </a:p>
          <a:p>
            <a:pPr marL="800100" lvl="1" indent="-342900" algn="just">
              <a:buFont typeface="+mj-lt"/>
              <a:buAutoNum type="alphaUcPeriod"/>
            </a:pPr>
            <a:r>
              <a:rPr lang="it-IT" sz="1400" b="1" dirty="0" smtClean="0">
                <a:solidFill>
                  <a:srgbClr val="9C8918"/>
                </a:solidFill>
                <a:latin typeface="Arial" pitchFamily="34" charset="0"/>
                <a:cs typeface="Arial" pitchFamily="34" charset="0"/>
              </a:rPr>
              <a:t>STUDI LAPANGAN YAITU  PENGAMATAN SECARA LANGSUNG TERUTAMA MENGENAI AKTIFITAS, KEBUTUHAN DAN KEBIASAAN PENGUNJUNG. </a:t>
            </a:r>
            <a:endParaRPr lang="en-US" sz="1400" b="1" dirty="0" smtClean="0">
              <a:solidFill>
                <a:srgbClr val="9C8918"/>
              </a:solidFill>
              <a:latin typeface="Arial" pitchFamily="34" charset="0"/>
              <a:cs typeface="Arial" pitchFamily="34" charset="0"/>
            </a:endParaRPr>
          </a:p>
          <a:p>
            <a:pPr marL="800100" lvl="1" indent="-342900" algn="just">
              <a:buFont typeface="+mj-lt"/>
              <a:buAutoNum type="alphaUcPeriod"/>
            </a:pPr>
            <a:r>
              <a:rPr lang="it-IT" sz="1400" b="1" dirty="0" smtClean="0">
                <a:solidFill>
                  <a:srgbClr val="9C8918"/>
                </a:solidFill>
                <a:latin typeface="Arial" pitchFamily="34" charset="0"/>
                <a:cs typeface="Arial" pitchFamily="34" charset="0"/>
              </a:rPr>
              <a:t> STUDI PUSTAKA DARI BUKU-BUKU.</a:t>
            </a:r>
            <a:endParaRPr lang="en-US" sz="1400" b="1" dirty="0" smtClean="0">
              <a:solidFill>
                <a:srgbClr val="9C8918"/>
              </a:solidFill>
              <a:latin typeface="Arial" pitchFamily="34" charset="0"/>
              <a:cs typeface="Arial" pitchFamily="34" charset="0"/>
            </a:endParaRPr>
          </a:p>
          <a:p>
            <a:pPr marL="800100" lvl="1" indent="-342900" algn="just">
              <a:buFont typeface="+mj-lt"/>
              <a:buAutoNum type="alphaUcPeriod"/>
            </a:pPr>
            <a:r>
              <a:rPr lang="it-IT" sz="1400" b="1" dirty="0" smtClean="0">
                <a:solidFill>
                  <a:srgbClr val="9C8918"/>
                </a:solidFill>
                <a:latin typeface="Arial" pitchFamily="34" charset="0"/>
                <a:cs typeface="Arial" pitchFamily="34" charset="0"/>
              </a:rPr>
              <a:t>MENGAMATI DARA-DATA TEORI YANG DAPAT DIGUNAKAN SEBAGAI LANDASAN TEORI DALAM OBYEK PERANCANGAN INI.</a:t>
            </a:r>
            <a:endParaRPr lang="en-US" sz="1400" b="1" dirty="0" smtClean="0">
              <a:solidFill>
                <a:srgbClr val="9C8918"/>
              </a:solidFill>
              <a:latin typeface="Arial" pitchFamily="34" charset="0"/>
              <a:cs typeface="Arial" pitchFamily="34" charset="0"/>
            </a:endParaRPr>
          </a:p>
          <a:p>
            <a:pPr marL="800100" lvl="1" indent="-342900" algn="just">
              <a:buFont typeface="+mj-lt"/>
              <a:buAutoNum type="alphaUcPeriod"/>
            </a:pPr>
            <a:r>
              <a:rPr lang="it-IT" sz="1400" b="1" dirty="0" smtClean="0">
                <a:solidFill>
                  <a:srgbClr val="9C8918"/>
                </a:solidFill>
                <a:latin typeface="Arial" pitchFamily="34" charset="0"/>
                <a:cs typeface="Arial" pitchFamily="34" charset="0"/>
              </a:rPr>
              <a:t>STUDI LITERATUR</a:t>
            </a:r>
            <a:r>
              <a:rPr lang="en-US" sz="1400" b="1" dirty="0" smtClean="0">
                <a:solidFill>
                  <a:srgbClr val="9C8918"/>
                </a:solidFill>
                <a:latin typeface="Arial" pitchFamily="34" charset="0"/>
                <a:cs typeface="Arial" pitchFamily="34" charset="0"/>
              </a:rPr>
              <a:t> </a:t>
            </a:r>
            <a:r>
              <a:rPr lang="it-IT" sz="1400" b="1" dirty="0" smtClean="0">
                <a:solidFill>
                  <a:srgbClr val="9C8918"/>
                </a:solidFill>
                <a:latin typeface="Arial" pitchFamily="34" charset="0"/>
                <a:cs typeface="Arial" pitchFamily="34" charset="0"/>
              </a:rPr>
              <a:t>YAITU MELAKUKAN INTERVIEW SERTA MENGADAKAN SURVEY KE TEMPAT-TEMPAT YANG DAPAT MENUNJANG OBJEK PERANCANGAN MISALNYA MUSEUM, KLENTENG, BANGUNAN YANG MENDAPAT PENGARUH TIONGHOA</a:t>
            </a:r>
          </a:p>
          <a:p>
            <a:pPr marL="800100" lvl="1" indent="-342900" algn="just">
              <a:buFont typeface="+mj-lt"/>
              <a:buAutoNum type="alphaUcPeriod"/>
            </a:pPr>
            <a:endParaRPr lang="it-IT" sz="1400" b="1" dirty="0" smtClean="0">
              <a:solidFill>
                <a:srgbClr val="9C8918"/>
              </a:solidFill>
              <a:latin typeface="Arial" pitchFamily="34" charset="0"/>
              <a:cs typeface="Arial" pitchFamily="34" charset="0"/>
            </a:endParaRPr>
          </a:p>
          <a:p>
            <a:pPr algn="just"/>
            <a:r>
              <a:rPr lang="it-IT" sz="1600" b="1" dirty="0" smtClean="0">
                <a:solidFill>
                  <a:schemeClr val="accent1"/>
                </a:solidFill>
                <a:latin typeface="Arial" pitchFamily="34" charset="0"/>
                <a:cs typeface="Arial" pitchFamily="34" charset="0"/>
              </a:rPr>
              <a:t>3. METODE PENGOLAHAN DATA</a:t>
            </a:r>
          </a:p>
          <a:p>
            <a:pPr algn="just"/>
            <a:r>
              <a:rPr lang="it-IT" sz="1600" b="1" dirty="0" smtClean="0">
                <a:solidFill>
                  <a:srgbClr val="9C8918"/>
                </a:solidFill>
                <a:latin typeface="Arial" pitchFamily="34" charset="0"/>
                <a:cs typeface="Arial" pitchFamily="34" charset="0"/>
              </a:rPr>
              <a:t>	</a:t>
            </a:r>
            <a:r>
              <a:rPr lang="it-IT" sz="1400" b="1" dirty="0" smtClean="0">
                <a:solidFill>
                  <a:srgbClr val="9C8918"/>
                </a:solidFill>
                <a:latin typeface="Arial" pitchFamily="34" charset="0"/>
                <a:cs typeface="Arial" pitchFamily="34" charset="0"/>
              </a:rPr>
              <a:t>DATA YANG TELAH TERKUMPUL DIOLAH DENGAN MENGGUNAKAN METODE SORTIR, DIMANA DATA YANG DIRASA PERLU DAN BERGUNA AKAN DISIMPAN UNTUK DIGUNAKAN SEBAGAI DATA ACUAN. </a:t>
            </a:r>
          </a:p>
          <a:p>
            <a:pPr algn="just"/>
            <a:endParaRPr lang="en-US" sz="1400" b="1" dirty="0" smtClean="0">
              <a:solidFill>
                <a:srgbClr val="9C8918"/>
              </a:solidFill>
              <a:latin typeface="Arial" pitchFamily="34" charset="0"/>
              <a:cs typeface="Arial" pitchFamily="34" charset="0"/>
            </a:endParaRPr>
          </a:p>
          <a:p>
            <a:pPr algn="just"/>
            <a:r>
              <a:rPr lang="it-IT" sz="1600" b="1" dirty="0" smtClean="0">
                <a:solidFill>
                  <a:schemeClr val="accent1"/>
                </a:solidFill>
                <a:latin typeface="Arial" pitchFamily="34" charset="0"/>
                <a:cs typeface="Arial" pitchFamily="34" charset="0"/>
              </a:rPr>
              <a:t>4. METODE ANALISIS DATA</a:t>
            </a:r>
            <a:endParaRPr lang="en-US" sz="1600" b="1" dirty="0" smtClean="0">
              <a:solidFill>
                <a:schemeClr val="accent1"/>
              </a:solidFill>
              <a:latin typeface="Arial" pitchFamily="34" charset="0"/>
              <a:cs typeface="Arial" pitchFamily="34" charset="0"/>
            </a:endParaRPr>
          </a:p>
          <a:p>
            <a:pPr algn="just"/>
            <a:r>
              <a:rPr lang="en-US" sz="1600" b="1" dirty="0" smtClean="0">
                <a:solidFill>
                  <a:srgbClr val="9C8918"/>
                </a:solidFill>
                <a:latin typeface="Arial" pitchFamily="34" charset="0"/>
                <a:cs typeface="Arial" pitchFamily="34" charset="0"/>
              </a:rPr>
              <a:t>	</a:t>
            </a:r>
            <a:r>
              <a:rPr lang="en-US" sz="1400" b="1" dirty="0" smtClean="0">
                <a:solidFill>
                  <a:srgbClr val="9C8918"/>
                </a:solidFill>
                <a:latin typeface="Arial" pitchFamily="34" charset="0"/>
                <a:cs typeface="Arial" pitchFamily="34" charset="0"/>
              </a:rPr>
              <a:t>METODE ANALISIS DATA YANG DIGUNAKAN ADALAH METODE INDUKTIF YAITU PENGAMBILAN SUATU KESIMPULAN DARI BEBERAPA DATA SPESIFIK YANG TELAH DIPEROLEH DAN METODE KOMPARATIF YAITU MEMBANDINGKAN DATA YANG SATU DENGAN DATA YANG LAIN. </a:t>
            </a:r>
          </a:p>
          <a:p>
            <a:pPr marL="800100" lvl="1" indent="-342900" algn="just"/>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Devi's Documents\img011 copy.jpg"/>
          <p:cNvPicPr>
            <a:picLocks noChangeAspect="1" noChangeArrowheads="1"/>
          </p:cNvPicPr>
          <p:nvPr/>
        </p:nvPicPr>
        <p:blipFill>
          <a:blip r:embed="rId2" cstate="print"/>
          <a:srcRect/>
          <a:stretch>
            <a:fillRect/>
          </a:stretch>
        </p:blipFill>
        <p:spPr bwMode="auto">
          <a:xfrm>
            <a:off x="-152400" y="0"/>
            <a:ext cx="9296400" cy="6858001"/>
          </a:xfrm>
          <a:prstGeom prst="rect">
            <a:avLst/>
          </a:prstGeom>
          <a:noFill/>
        </p:spPr>
      </p:pic>
      <p:pic>
        <p:nvPicPr>
          <p:cNvPr id="24581" name="Picture 5" descr="D:\Devi's Documents\img011.jpg"/>
          <p:cNvPicPr>
            <a:picLocks noChangeAspect="1" noChangeArrowheads="1"/>
          </p:cNvPicPr>
          <p:nvPr/>
        </p:nvPicPr>
        <p:blipFill>
          <a:blip r:embed="rId3" cstate="print"/>
          <a:srcRect/>
          <a:stretch>
            <a:fillRect/>
          </a:stretch>
        </p:blipFill>
        <p:spPr bwMode="auto">
          <a:xfrm>
            <a:off x="-152400" y="5791200"/>
            <a:ext cx="9296400" cy="1066800"/>
          </a:xfrm>
          <a:prstGeom prst="rect">
            <a:avLst/>
          </a:prstGeom>
          <a:noFill/>
        </p:spPr>
      </p:pic>
      <p:sp>
        <p:nvSpPr>
          <p:cNvPr id="6" name="Rectangle 5"/>
          <p:cNvSpPr/>
          <p:nvPr/>
        </p:nvSpPr>
        <p:spPr>
          <a:xfrm>
            <a:off x="1905000" y="76200"/>
            <a:ext cx="5150769" cy="646331"/>
          </a:xfrm>
          <a:prstGeom prst="rect">
            <a:avLst/>
          </a:prstGeom>
        </p:spPr>
        <p:txBody>
          <a:bodyPr wrap="none">
            <a:spAutoFit/>
            <a:scene3d>
              <a:camera prst="orthographicFront"/>
              <a:lightRig rig="threePt" dir="t"/>
            </a:scene3d>
            <a:sp3d extrusionH="57150">
              <a:bevelT w="57150" h="38100" prst="artDeco"/>
            </a:sp3d>
          </a:bodyPr>
          <a:lstStyle/>
          <a:p>
            <a:r>
              <a:rPr lang="en-US" sz="3600" b="1" u="sng" dirty="0" smtClean="0">
                <a:ln w="24500" cmpd="dbl">
                  <a:solidFill>
                    <a:schemeClr val="accent2">
                      <a:lumMod val="75000"/>
                    </a:schemeClr>
                  </a:solidFill>
                  <a:prstDash val="solid"/>
                  <a:miter lim="800000"/>
                </a:ln>
                <a:solidFill>
                  <a:schemeClr val="accent2">
                    <a:lumMod val="60000"/>
                    <a:lumOff val="40000"/>
                  </a:schemeClr>
                </a:solidFill>
                <a:effectLst>
                  <a:outerShdw blurRad="38100" dist="38100" dir="7020000" algn="tl">
                    <a:srgbClr val="000000">
                      <a:alpha val="35000"/>
                    </a:srgbClr>
                  </a:outerShdw>
                </a:effectLst>
                <a:latin typeface="Hobo Std" pitchFamily="50" charset="0"/>
              </a:rPr>
              <a:t>“ CONCEPT DESIGN ”</a:t>
            </a:r>
            <a:endParaRPr lang="en-US" sz="3600" b="1" u="sng" dirty="0">
              <a:ln w="24500" cmpd="dbl">
                <a:solidFill>
                  <a:schemeClr val="accent2">
                    <a:lumMod val="75000"/>
                  </a:schemeClr>
                </a:solidFill>
                <a:prstDash val="solid"/>
                <a:miter lim="800000"/>
              </a:ln>
              <a:solidFill>
                <a:schemeClr val="accent2">
                  <a:lumMod val="60000"/>
                  <a:lumOff val="40000"/>
                </a:schemeClr>
              </a:solidFill>
              <a:effectLst>
                <a:outerShdw blurRad="38100" dist="38100" dir="7020000" algn="tl">
                  <a:srgbClr val="000000">
                    <a:alpha val="35000"/>
                  </a:srgbClr>
                </a:outerShdw>
              </a:effectLst>
              <a:latin typeface="Hobo Std" pitchFamily="50" charset="0"/>
            </a:endParaRPr>
          </a:p>
        </p:txBody>
      </p:sp>
      <p:sp>
        <p:nvSpPr>
          <p:cNvPr id="7" name="Rectangle 6"/>
          <p:cNvSpPr/>
          <p:nvPr/>
        </p:nvSpPr>
        <p:spPr>
          <a:xfrm>
            <a:off x="3581400" y="609600"/>
            <a:ext cx="2063385" cy="461665"/>
          </a:xfrm>
          <a:prstGeom prst="rect">
            <a:avLst/>
          </a:prstGeom>
        </p:spPr>
        <p:txBody>
          <a:bodyPr wrap="square">
            <a:spAutoFit/>
          </a:bodyPr>
          <a:lstStyle/>
          <a:p>
            <a:r>
              <a:rPr lang="en-US" sz="2400" b="1" dirty="0" smtClean="0">
                <a:solidFill>
                  <a:srgbClr val="CA9C28"/>
                </a:solidFill>
                <a:latin typeface="Berlin Sans FB Demi" pitchFamily="34" charset="0"/>
              </a:rPr>
              <a:t>IDE DASAR</a:t>
            </a:r>
            <a:endParaRPr lang="en-US" sz="2400" b="1" dirty="0">
              <a:solidFill>
                <a:srgbClr val="CA9C28"/>
              </a:solidFill>
              <a:latin typeface="Berlin Sans FB Demi" pitchFamily="34" charset="0"/>
            </a:endParaRPr>
          </a:p>
        </p:txBody>
      </p:sp>
      <p:sp>
        <p:nvSpPr>
          <p:cNvPr id="8" name="TextBox 7"/>
          <p:cNvSpPr txBox="1"/>
          <p:nvPr/>
        </p:nvSpPr>
        <p:spPr>
          <a:xfrm>
            <a:off x="2362200" y="1143000"/>
            <a:ext cx="4114800" cy="685800"/>
          </a:xfrm>
          <a:prstGeom prst="rect">
            <a:avLst/>
          </a:prstGeom>
          <a:noFill/>
        </p:spPr>
        <p:txBody>
          <a:bodyPr wrap="square" rtlCol="0">
            <a:prstTxWarp prst="textInflateTop">
              <a:avLst/>
            </a:prstTxWarp>
            <a:spAutoFit/>
          </a:bodyPr>
          <a:lstStyle/>
          <a:p>
            <a:pPr algn="ctr"/>
            <a:r>
              <a:rPr lang="en-US" sz="2400" b="1" u="sng" dirty="0" smtClean="0">
                <a:ln>
                  <a:solidFill>
                    <a:schemeClr val="tx1">
                      <a:lumMod val="50000"/>
                      <a:lumOff val="50000"/>
                    </a:schemeClr>
                  </a:solidFill>
                </a:ln>
                <a:solidFill>
                  <a:srgbClr val="8C6C1C"/>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“FORBIDDEN CITY”</a:t>
            </a:r>
            <a:endParaRPr lang="en-US" sz="2000" dirty="0">
              <a:ln>
                <a:solidFill>
                  <a:schemeClr val="tx1">
                    <a:lumMod val="50000"/>
                    <a:lumOff val="50000"/>
                  </a:schemeClr>
                </a:solidFill>
              </a:ln>
              <a:solidFill>
                <a:srgbClr val="8C6C1C"/>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
        <p:nvSpPr>
          <p:cNvPr id="9" name="AutoShape 15"/>
          <p:cNvSpPr>
            <a:spLocks noChangeArrowheads="1"/>
          </p:cNvSpPr>
          <p:nvPr/>
        </p:nvSpPr>
        <p:spPr bwMode="auto">
          <a:xfrm rot="5400000">
            <a:off x="4229100" y="1028700"/>
            <a:ext cx="304800" cy="228600"/>
          </a:xfrm>
          <a:prstGeom prst="rightArrow">
            <a:avLst>
              <a:gd name="adj1" fmla="val 50000"/>
              <a:gd name="adj2" fmla="val 50000"/>
            </a:avLst>
          </a:prstGeom>
          <a:solidFill>
            <a:srgbClr val="C00000"/>
          </a:solidFill>
          <a:ln w="9525">
            <a:solidFill>
              <a:schemeClr val="tx1"/>
            </a:solidFill>
            <a:miter lim="800000"/>
            <a:headEnd/>
            <a:tailEnd/>
          </a:ln>
          <a:effectLst/>
        </p:spPr>
        <p:txBody>
          <a:bodyPr wrap="none" anchor="ctr"/>
          <a:lstStyle/>
          <a:p>
            <a:endParaRPr lang="en-US"/>
          </a:p>
        </p:txBody>
      </p:sp>
      <p:pic>
        <p:nvPicPr>
          <p:cNvPr id="7172" name="Picture 4" descr="I:\data x banner\concept design copy.jpg"/>
          <p:cNvPicPr>
            <a:picLocks noChangeAspect="1" noChangeArrowheads="1"/>
          </p:cNvPicPr>
          <p:nvPr/>
        </p:nvPicPr>
        <p:blipFill>
          <a:blip r:embed="rId4" cstate="print"/>
          <a:srcRect/>
          <a:stretch>
            <a:fillRect/>
          </a:stretch>
        </p:blipFill>
        <p:spPr bwMode="auto">
          <a:xfrm>
            <a:off x="1371600" y="1905000"/>
            <a:ext cx="6019800" cy="3886201"/>
          </a:xfrm>
          <a:prstGeom prst="rect">
            <a:avLst/>
          </a:prstGeom>
          <a:noFill/>
          <a:ln>
            <a:solidFill>
              <a:srgbClr val="C00000"/>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I:\print\lay out + pola lantai copy.jpg"/>
          <p:cNvPicPr>
            <a:picLocks noChangeAspect="1" noChangeArrowheads="1"/>
          </p:cNvPicPr>
          <p:nvPr/>
        </p:nvPicPr>
        <p:blipFill>
          <a:blip r:embed="rId2" cstate="print"/>
          <a:srcRect/>
          <a:stretch>
            <a:fillRect/>
          </a:stretch>
        </p:blipFill>
        <p:spPr bwMode="auto">
          <a:xfrm>
            <a:off x="38100" y="0"/>
            <a:ext cx="7200900" cy="6858000"/>
          </a:xfrm>
          <a:prstGeom prst="rect">
            <a:avLst/>
          </a:prstGeom>
          <a:noFill/>
        </p:spPr>
      </p:pic>
      <p:sp>
        <p:nvSpPr>
          <p:cNvPr id="10" name="TextBox 9"/>
          <p:cNvSpPr txBox="1"/>
          <p:nvPr/>
        </p:nvSpPr>
        <p:spPr>
          <a:xfrm>
            <a:off x="0" y="5791200"/>
            <a:ext cx="1447800" cy="457200"/>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LAY OUT</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pic>
        <p:nvPicPr>
          <p:cNvPr id="4" name="Picture 3" descr="I:\print\POLA LANTAI copy.jpg"/>
          <p:cNvPicPr>
            <a:picLocks noChangeAspect="1" noChangeArrowheads="1"/>
          </p:cNvPicPr>
          <p:nvPr/>
        </p:nvPicPr>
        <p:blipFill>
          <a:blip r:embed="rId3" cstate="print"/>
          <a:srcRect/>
          <a:stretch>
            <a:fillRect/>
          </a:stretch>
        </p:blipFill>
        <p:spPr bwMode="auto">
          <a:xfrm>
            <a:off x="5749647" y="3581400"/>
            <a:ext cx="3394354" cy="3276600"/>
          </a:xfrm>
          <a:prstGeom prst="rect">
            <a:avLst/>
          </a:prstGeom>
          <a:noFill/>
        </p:spPr>
      </p:pic>
      <p:sp>
        <p:nvSpPr>
          <p:cNvPr id="5" name="TextBox 4"/>
          <p:cNvSpPr txBox="1"/>
          <p:nvPr/>
        </p:nvSpPr>
        <p:spPr>
          <a:xfrm>
            <a:off x="6172200" y="3033252"/>
            <a:ext cx="2743200" cy="319548"/>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RENCANA LANTAI</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print\RENCANA plafon copy.jpg"/>
          <p:cNvPicPr>
            <a:picLocks noChangeAspect="1" noChangeArrowheads="1"/>
          </p:cNvPicPr>
          <p:nvPr/>
        </p:nvPicPr>
        <p:blipFill>
          <a:blip r:embed="rId2" cstate="print"/>
          <a:srcRect/>
          <a:stretch>
            <a:fillRect/>
          </a:stretch>
        </p:blipFill>
        <p:spPr bwMode="auto">
          <a:xfrm>
            <a:off x="0" y="0"/>
            <a:ext cx="5175260" cy="5029200"/>
          </a:xfrm>
          <a:prstGeom prst="rect">
            <a:avLst/>
          </a:prstGeom>
          <a:noFill/>
        </p:spPr>
      </p:pic>
      <p:sp>
        <p:nvSpPr>
          <p:cNvPr id="8" name="TextBox 7"/>
          <p:cNvSpPr txBox="1"/>
          <p:nvPr/>
        </p:nvSpPr>
        <p:spPr>
          <a:xfrm>
            <a:off x="1066800" y="5029200"/>
            <a:ext cx="2971800" cy="381000"/>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cs typeface="Arial" pitchFamily="34" charset="0"/>
              </a:rPr>
              <a:t>RENCANA PLAFON</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50" endPos="85000" dir="5400000" sy="-100000" algn="bl" rotWithShape="0"/>
              </a:effectLst>
              <a:latin typeface="Showcard Gothic" pitchFamily="82" charset="0"/>
            </a:endParaRPr>
          </a:p>
        </p:txBody>
      </p:sp>
      <p:pic>
        <p:nvPicPr>
          <p:cNvPr id="1029" name="Picture 5" descr="I:\print\RENCANA plafon copy copy.jpg"/>
          <p:cNvPicPr>
            <a:picLocks noChangeAspect="1" noChangeArrowheads="1"/>
          </p:cNvPicPr>
          <p:nvPr/>
        </p:nvPicPr>
        <p:blipFill>
          <a:blip r:embed="rId3" cstate="print"/>
          <a:srcRect/>
          <a:stretch>
            <a:fillRect/>
          </a:stretch>
        </p:blipFill>
        <p:spPr bwMode="auto">
          <a:xfrm>
            <a:off x="4282390" y="2133599"/>
            <a:ext cx="4861609" cy="4724401"/>
          </a:xfrm>
          <a:prstGeom prst="rect">
            <a:avLst/>
          </a:prstGeom>
          <a:noFill/>
        </p:spPr>
      </p:pic>
      <p:sp>
        <p:nvSpPr>
          <p:cNvPr id="11" name="TextBox 10"/>
          <p:cNvSpPr txBox="1"/>
          <p:nvPr/>
        </p:nvSpPr>
        <p:spPr>
          <a:xfrm>
            <a:off x="5410200" y="1143000"/>
            <a:ext cx="3429000" cy="762000"/>
          </a:xfrm>
          <a:prstGeom prst="rect">
            <a:avLst/>
          </a:prstGeom>
          <a:noFill/>
        </p:spPr>
        <p:txBody>
          <a:bodyPr wrap="square" rtlCol="0">
            <a:prstTxWarp prst="textInflate">
              <a:avLst/>
            </a:prstTxWarp>
            <a:spAutoFit/>
          </a:bodyPr>
          <a:lstStyle/>
          <a:p>
            <a:pPr algn="ctr"/>
            <a:r>
              <a:rPr lang="en-US" sz="2400" b="1" u="sng" dirty="0" smtClean="0">
                <a:ln>
                  <a:solidFill>
                    <a:srgbClr val="E5D159"/>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cs typeface="Arial" pitchFamily="34" charset="0"/>
              </a:rPr>
              <a:t>RENCANA LAMPU DAN MEKANIKAL ELEKTRIKAL</a:t>
            </a:r>
            <a:endParaRPr lang="en-US" sz="2000" dirty="0">
              <a:ln>
                <a:solidFill>
                  <a:srgbClr val="E5D159"/>
                </a:solidFill>
              </a:ln>
              <a:solidFill>
                <a:srgbClr val="C00000"/>
              </a:solidFill>
              <a:effectLst>
                <a:outerShdw blurRad="50800" dist="38100" dir="5400000" algn="t" rotWithShape="0">
                  <a:prstClr val="black">
                    <a:alpha val="40000"/>
                  </a:prstClr>
                </a:outerShdw>
                <a:reflection blurRad="6350" stA="55000" endA="300" endPos="45500" dir="5400000" sy="-100000" algn="bl" rotWithShape="0"/>
              </a:effectLst>
              <a:latin typeface="Showcard Gothic" pitchFamily="8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553</TotalTime>
  <Words>337</Words>
  <Application>Microsoft Office PowerPoint</Application>
  <PresentationFormat>On-screen Show (4:3)</PresentationFormat>
  <Paragraphs>108</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Lenovo (Beijing) Limited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Devi</dc:creator>
  <cp:lastModifiedBy>Devi</cp:lastModifiedBy>
  <cp:revision>23</cp:revision>
  <dcterms:created xsi:type="dcterms:W3CDTF">2010-06-17T01:08:35Z</dcterms:created>
  <dcterms:modified xsi:type="dcterms:W3CDTF">2010-06-22T23:18:21Z</dcterms:modified>
</cp:coreProperties>
</file>